
<file path=[Content_Types].xml><?xml version="1.0" encoding="utf-8"?>
<Types xmlns="http://schemas.openxmlformats.org/package/2006/content-types">
  <Default Extension="bin" ContentType="application/vnd.openxmlformats-officedocument.oleObject"/>
  <Default Extension="jpg" ContentType="image/jp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79" r:id="rId9"/>
  </p:sldIdLst>
  <p:sldSz cx="20104100"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376D"/>
    <a:srgbClr val="576C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63"/>
  </p:normalViewPr>
  <p:slideViewPr>
    <p:cSldViewPr>
      <p:cViewPr varScale="1">
        <p:scale>
          <a:sx n="68" d="100"/>
          <a:sy n="68" d="100"/>
        </p:scale>
        <p:origin x="528" y="22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E9C5755E-DBB3-4E0D-A9DF-71882FB5B971}" type="datetimeFigureOut">
              <a:rPr lang="en-US" smtClean="0"/>
              <a:t>6/17/26</a:t>
            </a:fld>
            <a:endParaRPr lang="en-US" dirty="0"/>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46C06EE0-4BD5-4E19-85E8-C0874F7BACE6}" type="slidenum">
              <a:rPr lang="en-US" smtClean="0"/>
              <a:t>‹#›</a:t>
            </a:fld>
            <a:endParaRPr lang="en-US" dirty="0"/>
          </a:p>
        </p:txBody>
      </p:sp>
    </p:spTree>
    <p:extLst>
      <p:ext uri="{BB962C8B-B14F-4D97-AF65-F5344CB8AC3E}">
        <p14:creationId xmlns:p14="http://schemas.microsoft.com/office/powerpoint/2010/main" val="32625447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07807" y="3505898"/>
            <a:ext cx="17088486" cy="237496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3015615" y="6333236"/>
            <a:ext cx="14072870" cy="2827337"/>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0DFF9993-DB01-4B56-B528-4278894E617A}" type="datetime1">
              <a:rPr lang="en-US" smtClean="0"/>
              <a:t>6/17/26</a:t>
            </a:fld>
            <a:endParaRPr lang="en-US" dirty="0"/>
          </a:p>
        </p:txBody>
      </p:sp>
      <p:sp>
        <p:nvSpPr>
          <p:cNvPr id="7" name="Holder 6">
            <a:extLst>
              <a:ext uri="{FF2B5EF4-FFF2-40B4-BE49-F238E27FC236}">
                <a16:creationId xmlns:a16="http://schemas.microsoft.com/office/drawing/2014/main" id="{0DC9C517-8512-1170-D599-C77B531DDCCE}"/>
              </a:ext>
            </a:extLst>
          </p:cNvPr>
          <p:cNvSpPr>
            <a:spLocks noGrp="1"/>
          </p:cNvSpPr>
          <p:nvPr>
            <p:ph type="sldNum" sz="quarter" idx="7"/>
          </p:nvPr>
        </p:nvSpPr>
        <p:spPr>
          <a:xfrm>
            <a:off x="14474953" y="10517696"/>
            <a:ext cx="4623943" cy="276999"/>
          </a:xfrm>
          <a:prstGeom prst="rect">
            <a:avLst/>
          </a:prstGeom>
        </p:spPr>
        <p:txBody>
          <a:bodyPr wrap="square" lIns="0" tIns="0" rIns="0" bIns="0">
            <a:spAutoFit/>
          </a:bodyPr>
          <a:lstStyle>
            <a:lvl1pPr algn="r">
              <a:defRPr b="1">
                <a:solidFill>
                  <a:schemeClr val="tx1"/>
                </a:solidFill>
              </a:defRPr>
            </a:lvl1p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3200" b="1" i="0">
                <a:solidFill>
                  <a:schemeClr val="bg1"/>
                </a:solidFill>
                <a:latin typeface="Verdana"/>
                <a:cs typeface="Verdana"/>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8D95C7BB-3BB4-46D8-98BD-124E466582E7}" type="datetime1">
              <a:rPr lang="en-US" smtClean="0"/>
              <a:t>6/17/26</a:t>
            </a:fld>
            <a:endParaRPr lang="en-US" dirty="0"/>
          </a:p>
        </p:txBody>
      </p:sp>
      <p:sp>
        <p:nvSpPr>
          <p:cNvPr id="7" name="Holder 6">
            <a:extLst>
              <a:ext uri="{FF2B5EF4-FFF2-40B4-BE49-F238E27FC236}">
                <a16:creationId xmlns:a16="http://schemas.microsoft.com/office/drawing/2014/main" id="{16DE69E6-3536-9FB5-408C-F0B5A88F9F77}"/>
              </a:ext>
            </a:extLst>
          </p:cNvPr>
          <p:cNvSpPr>
            <a:spLocks noGrp="1"/>
          </p:cNvSpPr>
          <p:nvPr>
            <p:ph type="sldNum" sz="quarter" idx="7"/>
          </p:nvPr>
        </p:nvSpPr>
        <p:spPr>
          <a:xfrm>
            <a:off x="14474953" y="10517696"/>
            <a:ext cx="4623943" cy="276999"/>
          </a:xfrm>
          <a:prstGeom prst="rect">
            <a:avLst/>
          </a:prstGeom>
        </p:spPr>
        <p:txBody>
          <a:bodyPr wrap="square" lIns="0" tIns="0" rIns="0" bIns="0">
            <a:spAutoFit/>
          </a:bodyPr>
          <a:lstStyle>
            <a:lvl1pPr algn="r">
              <a:defRPr b="1">
                <a:solidFill>
                  <a:schemeClr val="tx1"/>
                </a:solidFill>
              </a:defRPr>
            </a:lvl1p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3200" b="1" i="0">
                <a:solidFill>
                  <a:schemeClr val="bg1"/>
                </a:solidFill>
                <a:latin typeface="Verdana"/>
                <a:cs typeface="Verdana"/>
              </a:defRPr>
            </a:lvl1pPr>
          </a:lstStyle>
          <a:p>
            <a:endParaRPr/>
          </a:p>
        </p:txBody>
      </p:sp>
      <p:sp>
        <p:nvSpPr>
          <p:cNvPr id="3" name="Holder 3"/>
          <p:cNvSpPr>
            <a:spLocks noGrp="1"/>
          </p:cNvSpPr>
          <p:nvPr>
            <p:ph sz="half" idx="2"/>
          </p:nvPr>
        </p:nvSpPr>
        <p:spPr>
          <a:xfrm>
            <a:off x="1005205" y="2601150"/>
            <a:ext cx="8745284"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3611" y="2601150"/>
            <a:ext cx="8745284" cy="746417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A8E415B2-A296-40D3-AF43-20F729A42611}" type="datetime1">
              <a:rPr lang="en-US" smtClean="0"/>
              <a:t>6/17/26</a:t>
            </a:fld>
            <a:endParaRPr lang="en-US" dirty="0"/>
          </a:p>
        </p:txBody>
      </p:sp>
      <p:sp>
        <p:nvSpPr>
          <p:cNvPr id="8" name="Holder 6">
            <a:extLst>
              <a:ext uri="{FF2B5EF4-FFF2-40B4-BE49-F238E27FC236}">
                <a16:creationId xmlns:a16="http://schemas.microsoft.com/office/drawing/2014/main" id="{D9593786-13E4-04C6-C0DA-31483C4860D1}"/>
              </a:ext>
            </a:extLst>
          </p:cNvPr>
          <p:cNvSpPr>
            <a:spLocks noGrp="1"/>
          </p:cNvSpPr>
          <p:nvPr>
            <p:ph type="sldNum" sz="quarter" idx="7"/>
          </p:nvPr>
        </p:nvSpPr>
        <p:spPr>
          <a:xfrm>
            <a:off x="14474953" y="10517696"/>
            <a:ext cx="4623943" cy="276999"/>
          </a:xfrm>
          <a:prstGeom prst="rect">
            <a:avLst/>
          </a:prstGeom>
        </p:spPr>
        <p:txBody>
          <a:bodyPr wrap="square" lIns="0" tIns="0" rIns="0" bIns="0">
            <a:spAutoFit/>
          </a:bodyPr>
          <a:lstStyle>
            <a:lvl1pPr algn="r">
              <a:defRPr b="1">
                <a:solidFill>
                  <a:schemeClr val="tx1"/>
                </a:solidFill>
              </a:defRPr>
            </a:lvl1p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3200" b="1" i="0">
                <a:solidFill>
                  <a:schemeClr val="bg1"/>
                </a:solidFill>
                <a:latin typeface="Verdana"/>
                <a:cs typeface="Verdan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C99B931-A401-4D53-8578-0BAD3C955A2A}" type="datetime1">
              <a:rPr lang="en-US" smtClean="0"/>
              <a:t>6/17/26</a:t>
            </a:fld>
            <a:endParaRPr lang="en-US" dirty="0"/>
          </a:p>
        </p:txBody>
      </p:sp>
      <p:sp>
        <p:nvSpPr>
          <p:cNvPr id="6" name="Holder 6">
            <a:extLst>
              <a:ext uri="{FF2B5EF4-FFF2-40B4-BE49-F238E27FC236}">
                <a16:creationId xmlns:a16="http://schemas.microsoft.com/office/drawing/2014/main" id="{BD8329EB-8A9A-58FE-6D7C-C657081440AA}"/>
              </a:ext>
            </a:extLst>
          </p:cNvPr>
          <p:cNvSpPr>
            <a:spLocks noGrp="1"/>
          </p:cNvSpPr>
          <p:nvPr>
            <p:ph type="sldNum" sz="quarter" idx="7"/>
          </p:nvPr>
        </p:nvSpPr>
        <p:spPr>
          <a:xfrm>
            <a:off x="14474953" y="10517696"/>
            <a:ext cx="4623943" cy="276999"/>
          </a:xfrm>
          <a:prstGeom prst="rect">
            <a:avLst/>
          </a:prstGeom>
        </p:spPr>
        <p:txBody>
          <a:bodyPr wrap="square" lIns="0" tIns="0" rIns="0" bIns="0">
            <a:spAutoFit/>
          </a:bodyPr>
          <a:lstStyle>
            <a:lvl1pPr algn="r">
              <a:defRPr b="1">
                <a:solidFill>
                  <a:schemeClr val="tx1"/>
                </a:solidFill>
              </a:defRPr>
            </a:lvl1p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20104100" cy="11308556"/>
          </a:xfrm>
          <a:prstGeom prst="rect">
            <a:avLst/>
          </a:prstGeom>
        </p:spPr>
      </p:pic>
      <p:sp>
        <p:nvSpPr>
          <p:cNvPr id="17" name="bg object 17"/>
          <p:cNvSpPr/>
          <p:nvPr/>
        </p:nvSpPr>
        <p:spPr>
          <a:xfrm>
            <a:off x="912265" y="8222304"/>
            <a:ext cx="7317740" cy="1069340"/>
          </a:xfrm>
          <a:custGeom>
            <a:avLst/>
            <a:gdLst/>
            <a:ahLst/>
            <a:cxnLst/>
            <a:rect l="l" t="t" r="r" b="b"/>
            <a:pathLst>
              <a:path w="7317740" h="1069340">
                <a:moveTo>
                  <a:pt x="7317285" y="0"/>
                </a:moveTo>
                <a:lnTo>
                  <a:pt x="0" y="0"/>
                </a:lnTo>
                <a:lnTo>
                  <a:pt x="0" y="1069025"/>
                </a:lnTo>
                <a:lnTo>
                  <a:pt x="7317285" y="1069025"/>
                </a:lnTo>
                <a:lnTo>
                  <a:pt x="7317285" y="0"/>
                </a:lnTo>
                <a:close/>
              </a:path>
            </a:pathLst>
          </a:custGeom>
          <a:solidFill>
            <a:srgbClr val="144F95"/>
          </a:solidFill>
        </p:spPr>
        <p:txBody>
          <a:bodyPr wrap="square" lIns="0" tIns="0" rIns="0" bIns="0" rtlCol="0"/>
          <a:lstStyle/>
          <a:p>
            <a:endParaRPr dirty="0"/>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06F3A211-E8C4-4C7A-B520-AA211EF52128}" type="datetime1">
              <a:rPr lang="en-US" smtClean="0"/>
              <a:t>6/17/26</a:t>
            </a:fld>
            <a:endParaRPr lang="en-US" dirty="0"/>
          </a:p>
        </p:txBody>
      </p:sp>
      <p:sp>
        <p:nvSpPr>
          <p:cNvPr id="5" name="Holder 6">
            <a:extLst>
              <a:ext uri="{FF2B5EF4-FFF2-40B4-BE49-F238E27FC236}">
                <a16:creationId xmlns:a16="http://schemas.microsoft.com/office/drawing/2014/main" id="{27073E20-D7C4-BBDA-6E28-5E5E3963B412}"/>
              </a:ext>
            </a:extLst>
          </p:cNvPr>
          <p:cNvSpPr>
            <a:spLocks noGrp="1"/>
          </p:cNvSpPr>
          <p:nvPr>
            <p:ph type="sldNum" sz="quarter" idx="7"/>
          </p:nvPr>
        </p:nvSpPr>
        <p:spPr>
          <a:xfrm>
            <a:off x="14474953" y="10517696"/>
            <a:ext cx="4623943" cy="276999"/>
          </a:xfrm>
          <a:prstGeom prst="rect">
            <a:avLst/>
          </a:prstGeom>
        </p:spPr>
        <p:txBody>
          <a:bodyPr wrap="square" lIns="0" tIns="0" rIns="0" bIns="0">
            <a:spAutoFit/>
          </a:bodyPr>
          <a:lstStyle>
            <a:lvl1pPr algn="r">
              <a:defRPr b="1">
                <a:solidFill>
                  <a:schemeClr val="tx1"/>
                </a:solidFill>
              </a:defRPr>
            </a:lvl1p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2216085" y="2413161"/>
            <a:ext cx="6891020" cy="2035810"/>
          </a:xfrm>
          <a:prstGeom prst="rect">
            <a:avLst/>
          </a:prstGeom>
        </p:spPr>
        <p:txBody>
          <a:bodyPr wrap="square" lIns="0" tIns="0" rIns="0" bIns="0">
            <a:spAutoFit/>
          </a:bodyPr>
          <a:lstStyle>
            <a:lvl1pPr>
              <a:defRPr sz="13200" b="1" i="0">
                <a:solidFill>
                  <a:schemeClr val="bg1"/>
                </a:solidFill>
                <a:latin typeface="Verdana"/>
                <a:cs typeface="Verdana"/>
              </a:defRPr>
            </a:lvl1pPr>
          </a:lstStyle>
          <a:p>
            <a:endParaRPr/>
          </a:p>
        </p:txBody>
      </p:sp>
      <p:sp>
        <p:nvSpPr>
          <p:cNvPr id="3" name="Holder 3"/>
          <p:cNvSpPr>
            <a:spLocks noGrp="1"/>
          </p:cNvSpPr>
          <p:nvPr>
            <p:ph type="body" idx="1"/>
          </p:nvPr>
        </p:nvSpPr>
        <p:spPr>
          <a:xfrm>
            <a:off x="1823181" y="2993034"/>
            <a:ext cx="16457737" cy="537972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6835394" y="10517696"/>
            <a:ext cx="6433312" cy="565467"/>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1005205" y="10517696"/>
            <a:ext cx="4623943" cy="565467"/>
          </a:xfrm>
          <a:prstGeom prst="rect">
            <a:avLst/>
          </a:prstGeom>
        </p:spPr>
        <p:txBody>
          <a:bodyPr wrap="square" lIns="0" tIns="0" rIns="0" bIns="0">
            <a:spAutoFit/>
          </a:bodyPr>
          <a:lstStyle>
            <a:lvl1pPr algn="l">
              <a:defRPr>
                <a:solidFill>
                  <a:schemeClr val="tx1">
                    <a:tint val="75000"/>
                  </a:schemeClr>
                </a:solidFill>
              </a:defRPr>
            </a:lvl1pPr>
          </a:lstStyle>
          <a:p>
            <a:fld id="{1DBF63D9-7B49-44D4-8F1F-14CBFA727E53}" type="datetime1">
              <a:rPr lang="en-US" smtClean="0"/>
              <a:t>6/17/26</a:t>
            </a:fld>
            <a:endParaRPr lang="en-US" dirty="0"/>
          </a:p>
        </p:txBody>
      </p:sp>
      <p:sp>
        <p:nvSpPr>
          <p:cNvPr id="6" name="Holder 6"/>
          <p:cNvSpPr>
            <a:spLocks noGrp="1"/>
          </p:cNvSpPr>
          <p:nvPr>
            <p:ph type="sldNum" sz="quarter" idx="7"/>
          </p:nvPr>
        </p:nvSpPr>
        <p:spPr>
          <a:xfrm>
            <a:off x="14474953" y="10517696"/>
            <a:ext cx="4623943" cy="276999"/>
          </a:xfrm>
          <a:prstGeom prst="rect">
            <a:avLst/>
          </a:prstGeom>
        </p:spPr>
        <p:txBody>
          <a:bodyPr wrap="square" lIns="0" tIns="0" rIns="0" bIns="0">
            <a:spAutoFit/>
          </a:bodyPr>
          <a:lstStyle>
            <a:lvl1pPr algn="r">
              <a:defRPr b="1">
                <a:solidFill>
                  <a:schemeClr val="tx1"/>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hdr="0" ftr="0" dt="0"/>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oleObject" Target="../embeddings/oleObject1.bin"/><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5.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a:extLst>
              <a:ext uri="{FF2B5EF4-FFF2-40B4-BE49-F238E27FC236}">
                <a16:creationId xmlns:a16="http://schemas.microsoft.com/office/drawing/2014/main" id="{036367D6-3B26-E86E-7115-93EA0E896114}"/>
              </a:ext>
            </a:extLst>
          </p:cNvPr>
          <p:cNvGraphicFramePr>
            <a:graphicFrameLocks noChangeAspect="1"/>
          </p:cNvGraphicFramePr>
          <p:nvPr>
            <p:extLst>
              <p:ext uri="{D42A27DB-BD31-4B8C-83A1-F6EECF244321}">
                <p14:modId xmlns:p14="http://schemas.microsoft.com/office/powerpoint/2010/main" val="3119436076"/>
              </p:ext>
            </p:extLst>
          </p:nvPr>
        </p:nvGraphicFramePr>
        <p:xfrm>
          <a:off x="-43793" y="0"/>
          <a:ext cx="20154243" cy="11309350"/>
        </p:xfrm>
        <a:graphic>
          <a:graphicData uri="http://schemas.openxmlformats.org/presentationml/2006/ole">
            <mc:AlternateContent xmlns:mc="http://schemas.openxmlformats.org/markup-compatibility/2006">
              <mc:Choice xmlns:v="urn:schemas-microsoft-com:vml" Requires="v">
                <p:oleObj r:id="rId2" imgW="24380640" imgH="13714200" progId="">
                  <p:embed/>
                </p:oleObj>
              </mc:Choice>
              <mc:Fallback>
                <p:oleObj r:id="rId2" imgW="24380640" imgH="13714200" progId="">
                  <p:embed/>
                  <p:pic>
                    <p:nvPicPr>
                      <p:cNvPr id="0" name=""/>
                      <p:cNvPicPr/>
                      <p:nvPr/>
                    </p:nvPicPr>
                    <p:blipFill>
                      <a:blip r:embed="rId3"/>
                      <a:stretch>
                        <a:fillRect/>
                      </a:stretch>
                    </p:blipFill>
                    <p:spPr>
                      <a:xfrm>
                        <a:off x="-43793" y="0"/>
                        <a:ext cx="20154243" cy="11309350"/>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C419F972-44D1-4649-0C81-186A736B6E31}"/>
              </a:ext>
            </a:extLst>
          </p:cNvPr>
          <p:cNvSpPr/>
          <p:nvPr/>
        </p:nvSpPr>
        <p:spPr>
          <a:xfrm>
            <a:off x="679450" y="3902075"/>
            <a:ext cx="7848600" cy="1143000"/>
          </a:xfrm>
          <a:prstGeom prst="rect">
            <a:avLst/>
          </a:prstGeom>
          <a:solidFill>
            <a:srgbClr val="19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object 2"/>
          <p:cNvSpPr txBox="1"/>
          <p:nvPr/>
        </p:nvSpPr>
        <p:spPr>
          <a:xfrm>
            <a:off x="679450" y="2634056"/>
            <a:ext cx="9525000" cy="2487219"/>
          </a:xfrm>
          <a:prstGeom prst="rect">
            <a:avLst/>
          </a:prstGeom>
        </p:spPr>
        <p:txBody>
          <a:bodyPr vert="horz" wrap="square" lIns="0" tIns="12065" rIns="0" bIns="0" rtlCol="0">
            <a:spAutoFit/>
          </a:bodyPr>
          <a:lstStyle/>
          <a:p>
            <a:pPr marL="12700">
              <a:lnSpc>
                <a:spcPct val="100000"/>
              </a:lnSpc>
              <a:spcBef>
                <a:spcPts val="725"/>
              </a:spcBef>
            </a:pPr>
            <a:r>
              <a:rPr lang="en-US" sz="8000" dirty="0">
                <a:latin typeface="Montserrat "/>
                <a:cs typeface="Verdana"/>
              </a:rPr>
              <a:t>M&amp;A DAY 1 SALES</a:t>
            </a:r>
          </a:p>
          <a:p>
            <a:pPr marL="33020" marR="1189355">
              <a:lnSpc>
                <a:spcPct val="100299"/>
              </a:lnSpc>
              <a:spcBef>
                <a:spcPts val="95"/>
              </a:spcBef>
            </a:pPr>
            <a:r>
              <a:rPr lang="en-US" sz="8000" b="1" dirty="0">
                <a:solidFill>
                  <a:srgbClr val="19376D"/>
                </a:solidFill>
                <a:latin typeface="Montserrat Bold"/>
                <a:cs typeface="Verdana"/>
              </a:rPr>
              <a:t> </a:t>
            </a:r>
            <a:r>
              <a:rPr lang="en-US" sz="8000" b="1" dirty="0">
                <a:solidFill>
                  <a:schemeClr val="bg1"/>
                </a:solidFill>
                <a:latin typeface="Montserrat Bold"/>
                <a:cs typeface="Verdana"/>
              </a:rPr>
              <a:t>INTEGRATION</a:t>
            </a:r>
            <a:endParaRPr lang="en-US" sz="8000" dirty="0">
              <a:solidFill>
                <a:schemeClr val="bg1"/>
              </a:solidFill>
              <a:latin typeface="Montserrat Bold"/>
              <a:cs typeface="Verdan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19376D"/>
          </a:solidFill>
        </p:spPr>
        <p:txBody>
          <a:bodyPr wrap="square" lIns="0" tIns="0" rIns="0" bIns="0" rtlCol="0"/>
          <a:lstStyle/>
          <a:p>
            <a:endParaRPr dirty="0"/>
          </a:p>
        </p:txBody>
      </p:sp>
      <p:sp>
        <p:nvSpPr>
          <p:cNvPr id="3" name="object 3"/>
          <p:cNvSpPr txBox="1">
            <a:spLocks noGrp="1"/>
          </p:cNvSpPr>
          <p:nvPr>
            <p:ph type="title"/>
          </p:nvPr>
        </p:nvSpPr>
        <p:spPr>
          <a:prstGeom prst="rect">
            <a:avLst/>
          </a:prstGeom>
        </p:spPr>
        <p:txBody>
          <a:bodyPr vert="horz" wrap="square" lIns="0" tIns="11430" rIns="0" bIns="0" rtlCol="0">
            <a:spAutoFit/>
          </a:bodyPr>
          <a:lstStyle/>
          <a:p>
            <a:pPr marL="12700">
              <a:lnSpc>
                <a:spcPct val="100000"/>
              </a:lnSpc>
              <a:spcBef>
                <a:spcPts val="90"/>
              </a:spcBef>
            </a:pPr>
            <a:r>
              <a:rPr dirty="0">
                <a:latin typeface="Montserrat Bold"/>
              </a:rPr>
              <a:t>Agenda</a:t>
            </a:r>
          </a:p>
        </p:txBody>
      </p:sp>
      <p:sp>
        <p:nvSpPr>
          <p:cNvPr id="4" name="object 4"/>
          <p:cNvSpPr/>
          <p:nvPr/>
        </p:nvSpPr>
        <p:spPr>
          <a:xfrm>
            <a:off x="6473907" y="4341407"/>
            <a:ext cx="2831465" cy="1021715"/>
          </a:xfrm>
          <a:custGeom>
            <a:avLst/>
            <a:gdLst/>
            <a:ahLst/>
            <a:cxnLst/>
            <a:rect l="l" t="t" r="r" b="b"/>
            <a:pathLst>
              <a:path w="2831465" h="1021714">
                <a:moveTo>
                  <a:pt x="2831149" y="0"/>
                </a:moveTo>
                <a:lnTo>
                  <a:pt x="0" y="0"/>
                </a:lnTo>
                <a:lnTo>
                  <a:pt x="0" y="1021246"/>
                </a:lnTo>
                <a:lnTo>
                  <a:pt x="2831149" y="1021246"/>
                </a:lnTo>
                <a:lnTo>
                  <a:pt x="2831149" y="0"/>
                </a:lnTo>
                <a:close/>
              </a:path>
            </a:pathLst>
          </a:custGeom>
          <a:solidFill>
            <a:srgbClr val="576CBC"/>
          </a:solidFill>
        </p:spPr>
        <p:txBody>
          <a:bodyPr wrap="square" lIns="0" tIns="0" rIns="0" bIns="0" rtlCol="0"/>
          <a:lstStyle/>
          <a:p>
            <a:endParaRPr dirty="0"/>
          </a:p>
        </p:txBody>
      </p:sp>
      <p:sp>
        <p:nvSpPr>
          <p:cNvPr id="5" name="object 5"/>
          <p:cNvSpPr txBox="1"/>
          <p:nvPr/>
        </p:nvSpPr>
        <p:spPr>
          <a:xfrm>
            <a:off x="6682071" y="4286079"/>
            <a:ext cx="2831464" cy="1027845"/>
          </a:xfrm>
          <a:prstGeom prst="rect">
            <a:avLst/>
          </a:prstGeom>
        </p:spPr>
        <p:txBody>
          <a:bodyPr vert="horz" wrap="square" lIns="0" tIns="12065" rIns="0" bIns="0" rtlCol="0">
            <a:spAutoFit/>
          </a:bodyPr>
          <a:lstStyle/>
          <a:p>
            <a:pPr marL="12700">
              <a:lnSpc>
                <a:spcPct val="100000"/>
              </a:lnSpc>
              <a:spcBef>
                <a:spcPts val="95"/>
              </a:spcBef>
            </a:pPr>
            <a:r>
              <a:rPr sz="6600" dirty="0">
                <a:solidFill>
                  <a:srgbClr val="19376D"/>
                </a:solidFill>
                <a:latin typeface="Montserrat" panose="00000500000000000000" pitchFamily="50" charset="0"/>
                <a:cs typeface="Verdana"/>
              </a:rPr>
              <a:t>DAY 1</a:t>
            </a:r>
            <a:endParaRPr sz="6600" dirty="0">
              <a:latin typeface="Montserrat" panose="00000500000000000000" pitchFamily="50" charset="0"/>
              <a:cs typeface="Verdana"/>
            </a:endParaRPr>
          </a:p>
        </p:txBody>
      </p:sp>
      <p:sp>
        <p:nvSpPr>
          <p:cNvPr id="6" name="object 6"/>
          <p:cNvSpPr txBox="1"/>
          <p:nvPr/>
        </p:nvSpPr>
        <p:spPr>
          <a:xfrm>
            <a:off x="2056610" y="7138570"/>
            <a:ext cx="2367280" cy="752450"/>
          </a:xfrm>
          <a:prstGeom prst="rect">
            <a:avLst/>
          </a:prstGeom>
        </p:spPr>
        <p:txBody>
          <a:bodyPr vert="horz" wrap="square" lIns="0" tIns="12065" rIns="0" bIns="0" rtlCol="0">
            <a:spAutoFit/>
          </a:bodyPr>
          <a:lstStyle/>
          <a:p>
            <a:pPr marL="12700" marR="5080" indent="393700">
              <a:lnSpc>
                <a:spcPct val="100800"/>
              </a:lnSpc>
              <a:spcBef>
                <a:spcPts val="95"/>
              </a:spcBef>
            </a:pPr>
            <a:r>
              <a:rPr sz="2450" dirty="0">
                <a:solidFill>
                  <a:srgbClr val="FFFFFF"/>
                </a:solidFill>
                <a:latin typeface="Montserrat" panose="00000500000000000000" pitchFamily="50" charset="0"/>
                <a:cs typeface="Verdana"/>
              </a:rPr>
              <a:t>GENERAL</a:t>
            </a:r>
            <a:r>
              <a:rPr lang="en-US" sz="2450" dirty="0">
                <a:solidFill>
                  <a:srgbClr val="FFFFFF"/>
                </a:solidFill>
                <a:latin typeface="Montserrat" panose="00000500000000000000" pitchFamily="50" charset="0"/>
                <a:cs typeface="Verdana"/>
              </a:rPr>
              <a:t> </a:t>
            </a:r>
            <a:r>
              <a:rPr sz="2450" dirty="0">
                <a:solidFill>
                  <a:srgbClr val="FFFFFF"/>
                </a:solidFill>
                <a:latin typeface="Montserrat" panose="00000500000000000000" pitchFamily="50" charset="0"/>
                <a:cs typeface="Verdana"/>
              </a:rPr>
              <a:t>INFORMATION</a:t>
            </a:r>
            <a:endParaRPr sz="2450" dirty="0">
              <a:latin typeface="Montserrat" panose="00000500000000000000" pitchFamily="50" charset="0"/>
              <a:cs typeface="Verdana"/>
            </a:endParaRPr>
          </a:p>
        </p:txBody>
      </p:sp>
      <p:sp>
        <p:nvSpPr>
          <p:cNvPr id="7" name="object 7"/>
          <p:cNvSpPr txBox="1"/>
          <p:nvPr/>
        </p:nvSpPr>
        <p:spPr>
          <a:xfrm>
            <a:off x="5753535" y="7138570"/>
            <a:ext cx="1883410" cy="752450"/>
          </a:xfrm>
          <a:prstGeom prst="rect">
            <a:avLst/>
          </a:prstGeom>
        </p:spPr>
        <p:txBody>
          <a:bodyPr vert="horz" wrap="square" lIns="0" tIns="12065" rIns="0" bIns="0" rtlCol="0">
            <a:spAutoFit/>
          </a:bodyPr>
          <a:lstStyle/>
          <a:p>
            <a:pPr marL="12700" marR="5080" indent="426084">
              <a:lnSpc>
                <a:spcPct val="100800"/>
              </a:lnSpc>
              <a:spcBef>
                <a:spcPts val="95"/>
              </a:spcBef>
            </a:pPr>
            <a:r>
              <a:rPr sz="2450" dirty="0">
                <a:solidFill>
                  <a:srgbClr val="FFFFFF"/>
                </a:solidFill>
                <a:latin typeface="Montserrat" panose="00000500000000000000" pitchFamily="50" charset="0"/>
                <a:cs typeface="Verdana"/>
              </a:rPr>
              <a:t>SALES</a:t>
            </a:r>
            <a:r>
              <a:rPr lang="en-US" sz="2450" dirty="0">
                <a:solidFill>
                  <a:srgbClr val="FFFFFF"/>
                </a:solidFill>
                <a:latin typeface="Montserrat" panose="00000500000000000000" pitchFamily="50" charset="0"/>
                <a:cs typeface="Verdana"/>
              </a:rPr>
              <a:t> </a:t>
            </a:r>
            <a:r>
              <a:rPr sz="2450" dirty="0">
                <a:solidFill>
                  <a:srgbClr val="FFFFFF"/>
                </a:solidFill>
                <a:latin typeface="Montserrat" panose="00000500000000000000" pitchFamily="50" charset="0"/>
                <a:cs typeface="Verdana"/>
              </a:rPr>
              <a:t>APPROACH</a:t>
            </a:r>
            <a:endParaRPr sz="2450" dirty="0">
              <a:latin typeface="Montserrat" panose="00000500000000000000" pitchFamily="50" charset="0"/>
              <a:cs typeface="Verdana"/>
            </a:endParaRPr>
          </a:p>
        </p:txBody>
      </p:sp>
      <p:sp>
        <p:nvSpPr>
          <p:cNvPr id="8" name="object 8"/>
          <p:cNvSpPr/>
          <p:nvPr/>
        </p:nvSpPr>
        <p:spPr>
          <a:xfrm>
            <a:off x="5110855" y="6693410"/>
            <a:ext cx="136525" cy="1757045"/>
          </a:xfrm>
          <a:custGeom>
            <a:avLst/>
            <a:gdLst/>
            <a:ahLst/>
            <a:cxnLst/>
            <a:rect l="l" t="t" r="r" b="b"/>
            <a:pathLst>
              <a:path w="136525" h="1757045">
                <a:moveTo>
                  <a:pt x="0" y="1757025"/>
                </a:moveTo>
                <a:lnTo>
                  <a:pt x="136121" y="1757025"/>
                </a:lnTo>
                <a:lnTo>
                  <a:pt x="136121" y="0"/>
                </a:lnTo>
                <a:lnTo>
                  <a:pt x="0" y="0"/>
                </a:lnTo>
                <a:lnTo>
                  <a:pt x="0" y="1757025"/>
                </a:lnTo>
                <a:close/>
              </a:path>
            </a:pathLst>
          </a:custGeom>
          <a:solidFill>
            <a:srgbClr val="576CBC"/>
          </a:solidFill>
        </p:spPr>
        <p:txBody>
          <a:bodyPr wrap="square" lIns="0" tIns="0" rIns="0" bIns="0" rtlCol="0"/>
          <a:lstStyle/>
          <a:p>
            <a:endParaRPr dirty="0"/>
          </a:p>
        </p:txBody>
      </p:sp>
      <p:sp>
        <p:nvSpPr>
          <p:cNvPr id="9" name="object 9"/>
          <p:cNvSpPr txBox="1"/>
          <p:nvPr/>
        </p:nvSpPr>
        <p:spPr>
          <a:xfrm>
            <a:off x="8991356" y="7138570"/>
            <a:ext cx="2146935" cy="392415"/>
          </a:xfrm>
          <a:prstGeom prst="rect">
            <a:avLst/>
          </a:prstGeom>
        </p:spPr>
        <p:txBody>
          <a:bodyPr vert="horz" wrap="square" lIns="0" tIns="15240" rIns="0" bIns="0" rtlCol="0">
            <a:spAutoFit/>
          </a:bodyPr>
          <a:lstStyle/>
          <a:p>
            <a:pPr marL="12700">
              <a:lnSpc>
                <a:spcPct val="100000"/>
              </a:lnSpc>
              <a:spcBef>
                <a:spcPts val="120"/>
              </a:spcBef>
            </a:pPr>
            <a:r>
              <a:rPr sz="2450" dirty="0">
                <a:solidFill>
                  <a:srgbClr val="FFFFFF"/>
                </a:solidFill>
                <a:latin typeface="Montserrat" panose="00000500000000000000" pitchFamily="50" charset="0"/>
                <a:cs typeface="Verdana"/>
              </a:rPr>
              <a:t>OPERATIONS</a:t>
            </a:r>
            <a:endParaRPr sz="2450" dirty="0">
              <a:latin typeface="Montserrat" panose="00000500000000000000" pitchFamily="50" charset="0"/>
              <a:cs typeface="Verdana"/>
            </a:endParaRPr>
          </a:p>
        </p:txBody>
      </p:sp>
      <p:sp>
        <p:nvSpPr>
          <p:cNvPr id="10" name="object 10"/>
          <p:cNvSpPr/>
          <p:nvPr/>
        </p:nvSpPr>
        <p:spPr>
          <a:xfrm>
            <a:off x="8324036" y="6693410"/>
            <a:ext cx="136525" cy="1757045"/>
          </a:xfrm>
          <a:custGeom>
            <a:avLst/>
            <a:gdLst/>
            <a:ahLst/>
            <a:cxnLst/>
            <a:rect l="l" t="t" r="r" b="b"/>
            <a:pathLst>
              <a:path w="136525" h="1757045">
                <a:moveTo>
                  <a:pt x="0" y="1757025"/>
                </a:moveTo>
                <a:lnTo>
                  <a:pt x="136121" y="1757025"/>
                </a:lnTo>
                <a:lnTo>
                  <a:pt x="136121" y="0"/>
                </a:lnTo>
                <a:lnTo>
                  <a:pt x="0" y="0"/>
                </a:lnTo>
                <a:lnTo>
                  <a:pt x="0" y="1757025"/>
                </a:lnTo>
                <a:close/>
              </a:path>
            </a:pathLst>
          </a:custGeom>
          <a:solidFill>
            <a:srgbClr val="576CBC"/>
          </a:solidFill>
        </p:spPr>
        <p:txBody>
          <a:bodyPr wrap="square" lIns="0" tIns="0" rIns="0" bIns="0" rtlCol="0"/>
          <a:lstStyle/>
          <a:p>
            <a:endParaRPr dirty="0"/>
          </a:p>
        </p:txBody>
      </p:sp>
      <p:sp>
        <p:nvSpPr>
          <p:cNvPr id="11" name="object 11"/>
          <p:cNvSpPr txBox="1"/>
          <p:nvPr/>
        </p:nvSpPr>
        <p:spPr>
          <a:xfrm>
            <a:off x="12392517" y="7112840"/>
            <a:ext cx="1898014" cy="401955"/>
          </a:xfrm>
          <a:prstGeom prst="rect">
            <a:avLst/>
          </a:prstGeom>
        </p:spPr>
        <p:txBody>
          <a:bodyPr vert="horz" wrap="square" lIns="0" tIns="15240" rIns="0" bIns="0" rtlCol="0">
            <a:spAutoFit/>
          </a:bodyPr>
          <a:lstStyle/>
          <a:p>
            <a:pPr marL="12700">
              <a:lnSpc>
                <a:spcPct val="100000"/>
              </a:lnSpc>
              <a:spcBef>
                <a:spcPts val="120"/>
              </a:spcBef>
            </a:pPr>
            <a:r>
              <a:rPr sz="2450" dirty="0">
                <a:solidFill>
                  <a:srgbClr val="FFFFFF"/>
                </a:solidFill>
                <a:latin typeface="Montserrat" panose="00000500000000000000" pitchFamily="50" charset="0"/>
                <a:cs typeface="Verdana"/>
              </a:rPr>
              <a:t>OVERSIGHT</a:t>
            </a:r>
            <a:endParaRPr sz="2450" dirty="0">
              <a:latin typeface="Montserrat" panose="00000500000000000000" pitchFamily="50" charset="0"/>
              <a:cs typeface="Verdana"/>
            </a:endParaRPr>
          </a:p>
        </p:txBody>
      </p:sp>
      <p:sp>
        <p:nvSpPr>
          <p:cNvPr id="12" name="object 12"/>
          <p:cNvSpPr/>
          <p:nvPr/>
        </p:nvSpPr>
        <p:spPr>
          <a:xfrm>
            <a:off x="11725183" y="6693410"/>
            <a:ext cx="136525" cy="1757045"/>
          </a:xfrm>
          <a:custGeom>
            <a:avLst/>
            <a:gdLst/>
            <a:ahLst/>
            <a:cxnLst/>
            <a:rect l="l" t="t" r="r" b="b"/>
            <a:pathLst>
              <a:path w="136525" h="1757045">
                <a:moveTo>
                  <a:pt x="0" y="1757025"/>
                </a:moveTo>
                <a:lnTo>
                  <a:pt x="136121" y="1757025"/>
                </a:lnTo>
                <a:lnTo>
                  <a:pt x="136121" y="0"/>
                </a:lnTo>
                <a:lnTo>
                  <a:pt x="0" y="0"/>
                </a:lnTo>
                <a:lnTo>
                  <a:pt x="0" y="1757025"/>
                </a:lnTo>
                <a:close/>
              </a:path>
            </a:pathLst>
          </a:custGeom>
          <a:solidFill>
            <a:srgbClr val="576CBC"/>
          </a:solidFill>
        </p:spPr>
        <p:txBody>
          <a:bodyPr wrap="square" lIns="0" tIns="0" rIns="0" bIns="0" rtlCol="0"/>
          <a:lstStyle/>
          <a:p>
            <a:endParaRPr dirty="0"/>
          </a:p>
        </p:txBody>
      </p:sp>
      <p:sp>
        <p:nvSpPr>
          <p:cNvPr id="13" name="object 13"/>
          <p:cNvSpPr txBox="1"/>
          <p:nvPr/>
        </p:nvSpPr>
        <p:spPr>
          <a:xfrm>
            <a:off x="15605689" y="7112839"/>
            <a:ext cx="1728470" cy="401955"/>
          </a:xfrm>
          <a:prstGeom prst="rect">
            <a:avLst/>
          </a:prstGeom>
        </p:spPr>
        <p:txBody>
          <a:bodyPr vert="horz" wrap="square" lIns="0" tIns="15240" rIns="0" bIns="0" rtlCol="0">
            <a:spAutoFit/>
          </a:bodyPr>
          <a:lstStyle/>
          <a:p>
            <a:pPr marL="12700">
              <a:lnSpc>
                <a:spcPct val="100000"/>
              </a:lnSpc>
              <a:spcBef>
                <a:spcPts val="120"/>
              </a:spcBef>
            </a:pPr>
            <a:r>
              <a:rPr sz="2450" dirty="0">
                <a:solidFill>
                  <a:srgbClr val="FFFFFF"/>
                </a:solidFill>
                <a:latin typeface="Montserrat" panose="00000500000000000000" pitchFamily="50" charset="0"/>
                <a:cs typeface="Verdana"/>
              </a:rPr>
              <a:t>ACTIVITIES</a:t>
            </a:r>
            <a:endParaRPr sz="2450" dirty="0">
              <a:latin typeface="Montserrat" panose="00000500000000000000" pitchFamily="50" charset="0"/>
              <a:cs typeface="Verdana"/>
            </a:endParaRPr>
          </a:p>
        </p:txBody>
      </p:sp>
      <p:sp>
        <p:nvSpPr>
          <p:cNvPr id="14" name="object 14"/>
          <p:cNvSpPr/>
          <p:nvPr/>
        </p:nvSpPr>
        <p:spPr>
          <a:xfrm>
            <a:off x="14938364" y="6693410"/>
            <a:ext cx="136525" cy="1757045"/>
          </a:xfrm>
          <a:custGeom>
            <a:avLst/>
            <a:gdLst/>
            <a:ahLst/>
            <a:cxnLst/>
            <a:rect l="l" t="t" r="r" b="b"/>
            <a:pathLst>
              <a:path w="136525" h="1757045">
                <a:moveTo>
                  <a:pt x="0" y="1757025"/>
                </a:moveTo>
                <a:lnTo>
                  <a:pt x="136121" y="1757025"/>
                </a:lnTo>
                <a:lnTo>
                  <a:pt x="136121" y="0"/>
                </a:lnTo>
                <a:lnTo>
                  <a:pt x="0" y="0"/>
                </a:lnTo>
                <a:lnTo>
                  <a:pt x="0" y="1757025"/>
                </a:lnTo>
                <a:close/>
              </a:path>
            </a:pathLst>
          </a:custGeom>
          <a:solidFill>
            <a:srgbClr val="576CBC"/>
          </a:solidFill>
        </p:spPr>
        <p:txBody>
          <a:bodyPr wrap="square" lIns="0" tIns="0" rIns="0" bIns="0" rtlCol="0"/>
          <a:lstStyle/>
          <a:p>
            <a:endParaRPr dirty="0"/>
          </a:p>
        </p:txBody>
      </p:sp>
      <p:sp>
        <p:nvSpPr>
          <p:cNvPr id="15" name="Slide Number Placeholder 14">
            <a:extLst>
              <a:ext uri="{FF2B5EF4-FFF2-40B4-BE49-F238E27FC236}">
                <a16:creationId xmlns:a16="http://schemas.microsoft.com/office/drawing/2014/main" id="{9E1DA88E-421F-135D-5F77-B7DB6DFCCD0F}"/>
              </a:ext>
            </a:extLst>
          </p:cNvPr>
          <p:cNvSpPr>
            <a:spLocks noGrp="1"/>
          </p:cNvSpPr>
          <p:nvPr>
            <p:ph type="sldNum" sz="quarter" idx="7"/>
          </p:nvPr>
        </p:nvSpPr>
        <p:spPr>
          <a:xfrm>
            <a:off x="14474953" y="10517696"/>
            <a:ext cx="4623943" cy="276999"/>
          </a:xfrm>
        </p:spPr>
        <p:txBody>
          <a:bodyPr/>
          <a:lstStyle/>
          <a:p>
            <a:fld id="{B6F15528-21DE-4FAA-801E-634DDDAF4B2B}" type="slidenum">
              <a:rPr lang="en-US" smtClean="0">
                <a:solidFill>
                  <a:schemeClr val="bg1"/>
                </a:solidFill>
              </a:rPr>
              <a:t>2</a:t>
            </a:fld>
            <a:endParaRPr lang="en-US" dirty="0">
              <a:solidFill>
                <a:schemeClr val="bg1"/>
              </a:solidFill>
            </a:endParaRPr>
          </a:p>
        </p:txBody>
      </p:sp>
      <p:sp>
        <p:nvSpPr>
          <p:cNvPr id="16" name="Holder 5">
            <a:extLst>
              <a:ext uri="{FF2B5EF4-FFF2-40B4-BE49-F238E27FC236}">
                <a16:creationId xmlns:a16="http://schemas.microsoft.com/office/drawing/2014/main" id="{5F5500EA-0DAA-9BB5-E1AB-70D1F565FAD7}"/>
              </a:ext>
            </a:extLst>
          </p:cNvPr>
          <p:cNvSpPr txBox="1">
            <a:spLocks/>
          </p:cNvSpPr>
          <p:nvPr/>
        </p:nvSpPr>
        <p:spPr>
          <a:xfrm>
            <a:off x="908050" y="10517696"/>
            <a:ext cx="5006355" cy="261610"/>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700" kern="1200" dirty="0">
                <a:solidFill>
                  <a:schemeClr val="bg1"/>
                </a:solidFill>
                <a:effectLst/>
                <a:latin typeface="Montserrat" pitchFamily="2" charset="77"/>
                <a:ea typeface="Tahoma" panose="020B0604030504040204" pitchFamily="34" charset="0"/>
                <a:cs typeface="Tahoma" panose="020B0604030504040204" pitchFamily="34" charset="0"/>
              </a:rPr>
              <a:t>© 100-Day Advisors    MandAPlaybook.com</a:t>
            </a:r>
            <a:endParaRPr lang="en-US" sz="1700" dirty="0">
              <a:solidFill>
                <a:schemeClr val="bg1"/>
              </a:solidFill>
              <a:effectLst/>
              <a:latin typeface="Montserrat" pitchFamily="2" charset="77"/>
              <a:ea typeface="Tahoma" panose="020B0604030504040204" pitchFamily="34" charset="0"/>
              <a:cs typeface="Tahoma" panose="020B060403050404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8793B1EE-DB46-40B1-15B2-E5FBD49AE664}"/>
              </a:ext>
            </a:extLst>
          </p:cNvPr>
          <p:cNvSpPr/>
          <p:nvPr/>
        </p:nvSpPr>
        <p:spPr>
          <a:xfrm>
            <a:off x="13327787" y="3825875"/>
            <a:ext cx="6355302" cy="6453644"/>
          </a:xfrm>
          <a:prstGeom prst="roundRect">
            <a:avLst>
              <a:gd name="adj" fmla="val 4298"/>
            </a:avLst>
          </a:prstGeom>
          <a:solidFill>
            <a:srgbClr val="19376D"/>
          </a:solidFill>
          <a:ln>
            <a:noFill/>
          </a:ln>
          <a:effectLst>
            <a:outerShdw blurRad="317500" dist="1778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Rounded Corners 6">
            <a:extLst>
              <a:ext uri="{FF2B5EF4-FFF2-40B4-BE49-F238E27FC236}">
                <a16:creationId xmlns:a16="http://schemas.microsoft.com/office/drawing/2014/main" id="{4F3F4945-C33B-1185-BF1A-A501450E63AD}"/>
              </a:ext>
            </a:extLst>
          </p:cNvPr>
          <p:cNvSpPr/>
          <p:nvPr/>
        </p:nvSpPr>
        <p:spPr>
          <a:xfrm>
            <a:off x="6806152" y="3849231"/>
            <a:ext cx="6355302" cy="6453644"/>
          </a:xfrm>
          <a:prstGeom prst="roundRect">
            <a:avLst>
              <a:gd name="adj" fmla="val 4298"/>
            </a:avLst>
          </a:prstGeom>
          <a:solidFill>
            <a:srgbClr val="19376D"/>
          </a:solidFill>
          <a:ln>
            <a:noFill/>
          </a:ln>
          <a:effectLst>
            <a:outerShdw blurRad="317500" dist="1778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Rounded Corners 5">
            <a:extLst>
              <a:ext uri="{FF2B5EF4-FFF2-40B4-BE49-F238E27FC236}">
                <a16:creationId xmlns:a16="http://schemas.microsoft.com/office/drawing/2014/main" id="{A8BFFB01-064C-6855-1C64-746A5BBC638A}"/>
              </a:ext>
            </a:extLst>
          </p:cNvPr>
          <p:cNvSpPr/>
          <p:nvPr/>
        </p:nvSpPr>
        <p:spPr>
          <a:xfrm>
            <a:off x="278768" y="3849231"/>
            <a:ext cx="6355302" cy="6453644"/>
          </a:xfrm>
          <a:prstGeom prst="roundRect">
            <a:avLst>
              <a:gd name="adj" fmla="val 4298"/>
            </a:avLst>
          </a:prstGeom>
          <a:solidFill>
            <a:srgbClr val="19376D"/>
          </a:solidFill>
          <a:ln>
            <a:noFill/>
          </a:ln>
          <a:effectLst>
            <a:outerShdw blurRad="317500" dist="1778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bject 11"/>
          <p:cNvSpPr txBox="1"/>
          <p:nvPr/>
        </p:nvSpPr>
        <p:spPr>
          <a:xfrm>
            <a:off x="13413160" y="4385773"/>
            <a:ext cx="6011490" cy="1397177"/>
          </a:xfrm>
          <a:prstGeom prst="rect">
            <a:avLst/>
          </a:prstGeom>
        </p:spPr>
        <p:txBody>
          <a:bodyPr vert="horz" wrap="square" lIns="0" tIns="12065" rIns="0" bIns="0" rtlCol="0">
            <a:spAutoFit/>
          </a:bodyPr>
          <a:lstStyle/>
          <a:p>
            <a:pPr marL="681990" marR="407670" indent="-342900">
              <a:lnSpc>
                <a:spcPct val="100000"/>
              </a:lnSpc>
              <a:spcBef>
                <a:spcPts val="2020"/>
              </a:spcBef>
              <a:buClr>
                <a:schemeClr val="bg1"/>
              </a:buClr>
              <a:buSzPct val="140000"/>
              <a:buFont typeface="Wingdings" panose="05000000000000000000" pitchFamily="2" charset="2"/>
              <a:buChar char="§"/>
            </a:pPr>
            <a:r>
              <a:rPr dirty="0">
                <a:solidFill>
                  <a:schemeClr val="bg1"/>
                </a:solidFill>
                <a:latin typeface="Montserrat" panose="00000500000000000000" pitchFamily="50" charset="0"/>
                <a:cs typeface="Verdana"/>
              </a:rPr>
              <a:t>Customer contact will commence as soon as the press releases goes out on Day 1. Each director has been assigned</a:t>
            </a:r>
            <a:r>
              <a:rPr lang="en-US" dirty="0">
                <a:solidFill>
                  <a:schemeClr val="bg1"/>
                </a:solidFill>
                <a:latin typeface="Montserrat" panose="00000500000000000000" pitchFamily="50" charset="0"/>
                <a:cs typeface="Verdana"/>
              </a:rPr>
              <a:t> </a:t>
            </a:r>
            <a:r>
              <a:rPr dirty="0">
                <a:solidFill>
                  <a:schemeClr val="bg1"/>
                </a:solidFill>
                <a:latin typeface="Montserrat" panose="00000500000000000000" pitchFamily="50" charset="0"/>
                <a:cs typeface="Verdana"/>
              </a:rPr>
              <a:t>the responsibility of dissemination of customer connects</a:t>
            </a:r>
          </a:p>
        </p:txBody>
      </p:sp>
      <p:sp>
        <p:nvSpPr>
          <p:cNvPr id="2" name="object 2"/>
          <p:cNvSpPr/>
          <p:nvPr/>
        </p:nvSpPr>
        <p:spPr>
          <a:xfrm>
            <a:off x="3117850" y="875355"/>
            <a:ext cx="16986772" cy="1057275"/>
          </a:xfrm>
          <a:custGeom>
            <a:avLst/>
            <a:gdLst/>
            <a:ahLst/>
            <a:cxnLst/>
            <a:rect l="l" t="t" r="r" b="b"/>
            <a:pathLst>
              <a:path w="15062200" h="1057275">
                <a:moveTo>
                  <a:pt x="15061677" y="0"/>
                </a:moveTo>
                <a:lnTo>
                  <a:pt x="0" y="0"/>
                </a:lnTo>
                <a:lnTo>
                  <a:pt x="0" y="1057035"/>
                </a:lnTo>
                <a:lnTo>
                  <a:pt x="15061677" y="1057035"/>
                </a:lnTo>
                <a:lnTo>
                  <a:pt x="15061677" y="0"/>
                </a:lnTo>
                <a:close/>
              </a:path>
            </a:pathLst>
          </a:custGeom>
          <a:solidFill>
            <a:srgbClr val="19376D"/>
          </a:solidFill>
        </p:spPr>
        <p:txBody>
          <a:bodyPr wrap="square" lIns="0" tIns="0" rIns="0" bIns="0" rtlCol="0"/>
          <a:lstStyle/>
          <a:p>
            <a:endParaRPr dirty="0"/>
          </a:p>
        </p:txBody>
      </p:sp>
      <p:sp>
        <p:nvSpPr>
          <p:cNvPr id="3" name="object 3"/>
          <p:cNvSpPr txBox="1">
            <a:spLocks noGrp="1"/>
          </p:cNvSpPr>
          <p:nvPr>
            <p:ph type="title"/>
          </p:nvPr>
        </p:nvSpPr>
        <p:spPr>
          <a:xfrm>
            <a:off x="527050" y="788647"/>
            <a:ext cx="13334482" cy="1112484"/>
          </a:xfrm>
          <a:prstGeom prst="rect">
            <a:avLst/>
          </a:prstGeom>
        </p:spPr>
        <p:txBody>
          <a:bodyPr vert="horz" wrap="square" lIns="0" tIns="12065" rIns="0" bIns="0" rtlCol="0">
            <a:spAutoFit/>
          </a:bodyPr>
          <a:lstStyle/>
          <a:p>
            <a:pPr marL="12700">
              <a:lnSpc>
                <a:spcPct val="100000"/>
              </a:lnSpc>
              <a:spcBef>
                <a:spcPts val="95"/>
              </a:spcBef>
            </a:pPr>
            <a:r>
              <a:rPr sz="7200" dirty="0">
                <a:solidFill>
                  <a:srgbClr val="19376D"/>
                </a:solidFill>
                <a:latin typeface="Montserrat Bold"/>
              </a:rPr>
              <a:t>Day 1 </a:t>
            </a:r>
            <a:r>
              <a:rPr sz="7200" dirty="0">
                <a:latin typeface="Montserrat Bold"/>
              </a:rPr>
              <a:t>General Information</a:t>
            </a:r>
          </a:p>
        </p:txBody>
      </p:sp>
      <p:sp>
        <p:nvSpPr>
          <p:cNvPr id="14" name="TextBox 13">
            <a:extLst>
              <a:ext uri="{FF2B5EF4-FFF2-40B4-BE49-F238E27FC236}">
                <a16:creationId xmlns:a16="http://schemas.microsoft.com/office/drawing/2014/main" id="{7965C60A-39BC-8B6D-E752-8170416A0A77}"/>
              </a:ext>
            </a:extLst>
          </p:cNvPr>
          <p:cNvSpPr txBox="1"/>
          <p:nvPr/>
        </p:nvSpPr>
        <p:spPr>
          <a:xfrm>
            <a:off x="527050" y="2128130"/>
            <a:ext cx="8192765" cy="1323439"/>
          </a:xfrm>
          <a:prstGeom prst="rect">
            <a:avLst/>
          </a:prstGeom>
          <a:noFill/>
        </p:spPr>
        <p:txBody>
          <a:bodyPr wrap="square">
            <a:spAutoFit/>
          </a:bodyPr>
          <a:lstStyle/>
          <a:p>
            <a:pPr marL="12700" marR="2536190">
              <a:lnSpc>
                <a:spcPct val="100000"/>
              </a:lnSpc>
              <a:spcBef>
                <a:spcPts val="95"/>
              </a:spcBef>
            </a:pPr>
            <a:r>
              <a:rPr lang="en-US" sz="2000" b="1" dirty="0">
                <a:solidFill>
                  <a:srgbClr val="19376D"/>
                </a:solidFill>
                <a:latin typeface="Montserrat Medium" panose="00000600000000000000" pitchFamily="50" charset="0"/>
                <a:cs typeface="Verdana"/>
              </a:rPr>
              <a:t>Day 1 is primarily about employee and customer communications – we will depend on standard comms followed by our direct client calls:</a:t>
            </a:r>
            <a:endParaRPr lang="en-US" sz="2000" dirty="0">
              <a:solidFill>
                <a:srgbClr val="19376D"/>
              </a:solidFill>
              <a:latin typeface="Montserrat Medium" panose="00000600000000000000" pitchFamily="50" charset="0"/>
              <a:cs typeface="Verdana"/>
            </a:endParaRPr>
          </a:p>
        </p:txBody>
      </p:sp>
      <p:sp>
        <p:nvSpPr>
          <p:cNvPr id="16" name="TextBox 15">
            <a:extLst>
              <a:ext uri="{FF2B5EF4-FFF2-40B4-BE49-F238E27FC236}">
                <a16:creationId xmlns:a16="http://schemas.microsoft.com/office/drawing/2014/main" id="{061A3669-1D01-7A93-E65C-1F3E0521BBB2}"/>
              </a:ext>
            </a:extLst>
          </p:cNvPr>
          <p:cNvSpPr txBox="1"/>
          <p:nvPr/>
        </p:nvSpPr>
        <p:spPr>
          <a:xfrm>
            <a:off x="106685" y="4385773"/>
            <a:ext cx="6543826" cy="2577629"/>
          </a:xfrm>
          <a:prstGeom prst="rect">
            <a:avLst/>
          </a:prstGeom>
          <a:noFill/>
        </p:spPr>
        <p:txBody>
          <a:bodyPr wrap="square">
            <a:spAutoFit/>
          </a:bodyPr>
          <a:lstStyle/>
          <a:p>
            <a:pPr marL="624840" indent="-285750">
              <a:lnSpc>
                <a:spcPct val="100000"/>
              </a:lnSpc>
              <a:spcBef>
                <a:spcPts val="2020"/>
              </a:spcBef>
              <a:buClr>
                <a:schemeClr val="bg1"/>
              </a:buClr>
              <a:buSzPct val="140000"/>
              <a:buFont typeface="Wingdings" panose="05000000000000000000" pitchFamily="2" charset="2"/>
              <a:buChar char="§"/>
            </a:pPr>
            <a:r>
              <a:rPr lang="en-US" dirty="0">
                <a:solidFill>
                  <a:schemeClr val="bg1"/>
                </a:solidFill>
                <a:latin typeface="Montserrat" panose="00000500000000000000" pitchFamily="50" charset="0"/>
                <a:cs typeface="Verdana"/>
              </a:rPr>
              <a:t>Messages to clients will be aligned with marketing and organization</a:t>
            </a:r>
          </a:p>
          <a:p>
            <a:pPr marL="624840" marR="2694940" indent="-285750">
              <a:lnSpc>
                <a:spcPct val="100000"/>
              </a:lnSpc>
              <a:spcBef>
                <a:spcPts val="2065"/>
              </a:spcBef>
              <a:buClr>
                <a:schemeClr val="bg1"/>
              </a:buClr>
              <a:buSzPct val="140000"/>
              <a:buFont typeface="Wingdings" panose="05000000000000000000" pitchFamily="2" charset="2"/>
              <a:buChar char="§"/>
            </a:pPr>
            <a:r>
              <a:rPr lang="en-US" dirty="0">
                <a:solidFill>
                  <a:schemeClr val="bg1"/>
                </a:solidFill>
                <a:latin typeface="Montserrat" panose="00000500000000000000" pitchFamily="50" charset="0"/>
                <a:cs typeface="Verdana"/>
              </a:rPr>
              <a:t>Messages to staff critical, org structure, and key personnel roles etc., will depend on other overall decisions and preceding communications</a:t>
            </a:r>
          </a:p>
        </p:txBody>
      </p:sp>
      <p:sp>
        <p:nvSpPr>
          <p:cNvPr id="18" name="TextBox 17">
            <a:extLst>
              <a:ext uri="{FF2B5EF4-FFF2-40B4-BE49-F238E27FC236}">
                <a16:creationId xmlns:a16="http://schemas.microsoft.com/office/drawing/2014/main" id="{7370CD36-7462-A3FF-F36E-9755BBD0BDCA}"/>
              </a:ext>
            </a:extLst>
          </p:cNvPr>
          <p:cNvSpPr txBox="1"/>
          <p:nvPr/>
        </p:nvSpPr>
        <p:spPr>
          <a:xfrm>
            <a:off x="6831887" y="2096631"/>
            <a:ext cx="6019800" cy="1323439"/>
          </a:xfrm>
          <a:prstGeom prst="rect">
            <a:avLst/>
          </a:prstGeom>
          <a:noFill/>
        </p:spPr>
        <p:txBody>
          <a:bodyPr wrap="square">
            <a:spAutoFit/>
          </a:bodyPr>
          <a:lstStyle/>
          <a:p>
            <a:pPr marL="12700" marR="5080">
              <a:lnSpc>
                <a:spcPct val="100000"/>
              </a:lnSpc>
            </a:pPr>
            <a:r>
              <a:rPr lang="en-US" sz="2000" b="1" dirty="0">
                <a:solidFill>
                  <a:srgbClr val="19376D"/>
                </a:solidFill>
                <a:latin typeface="Montserrat Medium" panose="00000600000000000000" pitchFamily="50" charset="0"/>
                <a:cs typeface="Verdana"/>
              </a:rPr>
              <a:t>We have agreed on our commercial and operating principles, including new sales scenarios and client onboarding. In summary,</a:t>
            </a:r>
            <a:endParaRPr lang="en-US" sz="2000" dirty="0">
              <a:solidFill>
                <a:srgbClr val="19376D"/>
              </a:solidFill>
              <a:latin typeface="Montserrat Medium" panose="00000600000000000000" pitchFamily="50" charset="0"/>
              <a:cs typeface="Verdana"/>
            </a:endParaRPr>
          </a:p>
        </p:txBody>
      </p:sp>
      <p:sp>
        <p:nvSpPr>
          <p:cNvPr id="24" name="TextBox 23">
            <a:extLst>
              <a:ext uri="{FF2B5EF4-FFF2-40B4-BE49-F238E27FC236}">
                <a16:creationId xmlns:a16="http://schemas.microsoft.com/office/drawing/2014/main" id="{D5BB0D96-48E8-4EDF-29B7-79178EF3B55F}"/>
              </a:ext>
            </a:extLst>
          </p:cNvPr>
          <p:cNvSpPr txBox="1"/>
          <p:nvPr/>
        </p:nvSpPr>
        <p:spPr>
          <a:xfrm>
            <a:off x="13637554" y="2096631"/>
            <a:ext cx="6701496" cy="1631216"/>
          </a:xfrm>
          <a:prstGeom prst="rect">
            <a:avLst/>
          </a:prstGeom>
          <a:noFill/>
        </p:spPr>
        <p:txBody>
          <a:bodyPr wrap="square">
            <a:spAutoFit/>
          </a:bodyPr>
          <a:lstStyle/>
          <a:p>
            <a:pPr marL="12700" marR="868044">
              <a:lnSpc>
                <a:spcPct val="100000"/>
              </a:lnSpc>
            </a:pPr>
            <a:r>
              <a:rPr lang="en-US" sz="2000" b="1" dirty="0">
                <a:solidFill>
                  <a:srgbClr val="19376D"/>
                </a:solidFill>
                <a:latin typeface="Montserrat Medium" panose="00000600000000000000" pitchFamily="50" charset="0"/>
                <a:cs typeface="Verdana"/>
              </a:rPr>
              <a:t>Between now and Day 1, the clean team is compiling customer lists and working on producing joint pipeline reports. We will identify overlapping customers and develop plan for contacting for Day 1.</a:t>
            </a:r>
            <a:endParaRPr lang="en-US" sz="2000" dirty="0">
              <a:solidFill>
                <a:srgbClr val="19376D"/>
              </a:solidFill>
              <a:latin typeface="Montserrat Medium" panose="00000600000000000000" pitchFamily="50" charset="0"/>
              <a:cs typeface="Verdana"/>
            </a:endParaRPr>
          </a:p>
        </p:txBody>
      </p:sp>
      <p:sp>
        <p:nvSpPr>
          <p:cNvPr id="5" name="TextBox 4">
            <a:extLst>
              <a:ext uri="{FF2B5EF4-FFF2-40B4-BE49-F238E27FC236}">
                <a16:creationId xmlns:a16="http://schemas.microsoft.com/office/drawing/2014/main" id="{2719BB73-1F9C-19CD-F6A9-3F7506E5FB49}"/>
              </a:ext>
            </a:extLst>
          </p:cNvPr>
          <p:cNvSpPr txBox="1"/>
          <p:nvPr/>
        </p:nvSpPr>
        <p:spPr>
          <a:xfrm>
            <a:off x="6908950" y="4385773"/>
            <a:ext cx="5865673" cy="5407058"/>
          </a:xfrm>
          <a:prstGeom prst="rect">
            <a:avLst/>
          </a:prstGeom>
          <a:noFill/>
        </p:spPr>
        <p:txBody>
          <a:bodyPr wrap="square">
            <a:spAutoFit/>
          </a:bodyPr>
          <a:lstStyle/>
          <a:p>
            <a:pPr marL="342900" marR="0" lvl="0" indent="-342900">
              <a:lnSpc>
                <a:spcPct val="107000"/>
              </a:lnSpc>
              <a:spcBef>
                <a:spcPts val="0"/>
              </a:spcBef>
              <a:spcAft>
                <a:spcPts val="0"/>
              </a:spcAft>
              <a:buSzPct val="140000"/>
              <a:buFont typeface="Wingdings" panose="05000000000000000000" pitchFamily="2" charset="2"/>
              <a:buChar char="§"/>
            </a:pPr>
            <a:r>
              <a:rPr lang="en-US" kern="100" dirty="0">
                <a:solidFill>
                  <a:schemeClr val="bg1"/>
                </a:solidFill>
                <a:effectLst/>
                <a:latin typeface="Montserrat" panose="00000500000000000000" pitchFamily="50" charset="0"/>
                <a:ea typeface="Calibri" panose="020F0502020204030204" pitchFamily="34" charset="0"/>
                <a:cs typeface="Times New Roman" panose="02020603050405020304" pitchFamily="18" charset="0"/>
              </a:rPr>
              <a:t>There will be a single response to RFPs and requests for quotes</a:t>
            </a:r>
          </a:p>
          <a:p>
            <a:pPr marL="342900" marR="0" lvl="0" indent="-342900">
              <a:lnSpc>
                <a:spcPct val="107000"/>
              </a:lnSpc>
              <a:spcBef>
                <a:spcPts val="0"/>
              </a:spcBef>
              <a:spcAft>
                <a:spcPts val="0"/>
              </a:spcAft>
              <a:buSzPct val="140000"/>
              <a:buFont typeface="Wingdings" panose="05000000000000000000" pitchFamily="2" charset="2"/>
              <a:buChar char="§"/>
            </a:pPr>
            <a:endParaRPr lang="en-US" kern="100" dirty="0">
              <a:solidFill>
                <a:schemeClr val="bg1"/>
              </a:solidFill>
              <a:effectLst/>
              <a:latin typeface="Montserrat" panose="00000500000000000000" pitchFamily="50"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SzPct val="140000"/>
              <a:buFont typeface="Wingdings" panose="05000000000000000000" pitchFamily="2" charset="2"/>
              <a:buChar char="§"/>
            </a:pPr>
            <a:r>
              <a:rPr lang="en-US" kern="100" dirty="0">
                <a:solidFill>
                  <a:schemeClr val="bg1"/>
                </a:solidFill>
                <a:effectLst/>
                <a:latin typeface="Montserrat" panose="00000500000000000000" pitchFamily="50" charset="0"/>
                <a:ea typeface="Calibri" panose="020F0502020204030204" pitchFamily="34" charset="0"/>
                <a:cs typeface="Times New Roman" panose="02020603050405020304" pitchFamily="18" charset="0"/>
              </a:rPr>
              <a:t>All open deals will be reviewed by commercial team along with sales </a:t>
            </a:r>
          </a:p>
          <a:p>
            <a:pPr marL="342900" marR="0" lvl="0" indent="-342900">
              <a:lnSpc>
                <a:spcPct val="107000"/>
              </a:lnSpc>
              <a:spcBef>
                <a:spcPts val="0"/>
              </a:spcBef>
              <a:spcAft>
                <a:spcPts val="0"/>
              </a:spcAft>
              <a:buSzPct val="140000"/>
              <a:buFont typeface="Wingdings" panose="05000000000000000000" pitchFamily="2" charset="2"/>
              <a:buChar char="§"/>
            </a:pPr>
            <a:endParaRPr lang="en-US" kern="100" dirty="0">
              <a:solidFill>
                <a:schemeClr val="bg1"/>
              </a:solidFill>
              <a:effectLst/>
              <a:latin typeface="Montserrat" panose="00000500000000000000" pitchFamily="50"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SzPct val="140000"/>
              <a:buFont typeface="Wingdings" panose="05000000000000000000" pitchFamily="2" charset="2"/>
              <a:buChar char="§"/>
            </a:pPr>
            <a:r>
              <a:rPr lang="en-US" kern="100" dirty="0">
                <a:solidFill>
                  <a:schemeClr val="bg1"/>
                </a:solidFill>
                <a:effectLst/>
                <a:latin typeface="Montserrat" panose="00000500000000000000" pitchFamily="50" charset="0"/>
                <a:ea typeface="Calibri" panose="020F0502020204030204" pitchFamily="34" charset="0"/>
                <a:cs typeface="Times New Roman" panose="02020603050405020304" pitchFamily="18" charset="0"/>
              </a:rPr>
              <a:t>We will align pricing to have parity between the organizations</a:t>
            </a:r>
          </a:p>
          <a:p>
            <a:pPr marL="342900" marR="0" lvl="0" indent="-342900">
              <a:lnSpc>
                <a:spcPct val="107000"/>
              </a:lnSpc>
              <a:spcBef>
                <a:spcPts val="0"/>
              </a:spcBef>
              <a:spcAft>
                <a:spcPts val="0"/>
              </a:spcAft>
              <a:buSzPct val="140000"/>
              <a:buFont typeface="Wingdings" panose="05000000000000000000" pitchFamily="2" charset="2"/>
              <a:buChar char="§"/>
            </a:pPr>
            <a:endParaRPr lang="en-US" kern="100" dirty="0">
              <a:solidFill>
                <a:schemeClr val="bg1"/>
              </a:solidFill>
              <a:effectLst/>
              <a:latin typeface="Montserrat" panose="00000500000000000000" pitchFamily="50"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SzPct val="140000"/>
              <a:buFont typeface="Wingdings" panose="05000000000000000000" pitchFamily="2" charset="2"/>
              <a:buChar char="§"/>
            </a:pPr>
            <a:r>
              <a:rPr lang="en-US" kern="100" dirty="0">
                <a:solidFill>
                  <a:schemeClr val="bg1"/>
                </a:solidFill>
                <a:effectLst/>
                <a:latin typeface="Montserrat" panose="00000500000000000000" pitchFamily="50" charset="0"/>
                <a:ea typeface="Calibri" panose="020F0502020204030204" pitchFamily="34" charset="0"/>
                <a:cs typeface="Times New Roman" panose="02020603050405020304" pitchFamily="18" charset="0"/>
              </a:rPr>
              <a:t>We will not compete as two different organizations (externally or internally). The team is working with Finance in regard to the mechanics of new salespeople commissions to reduce internal competition</a:t>
            </a:r>
          </a:p>
          <a:p>
            <a:pPr marL="342900" marR="0" lvl="0" indent="-342900">
              <a:lnSpc>
                <a:spcPct val="107000"/>
              </a:lnSpc>
              <a:spcBef>
                <a:spcPts val="0"/>
              </a:spcBef>
              <a:spcAft>
                <a:spcPts val="0"/>
              </a:spcAft>
              <a:buSzPct val="140000"/>
              <a:buFont typeface="Wingdings" panose="05000000000000000000" pitchFamily="2" charset="2"/>
              <a:buChar char="§"/>
            </a:pPr>
            <a:endParaRPr lang="en-US" kern="100" dirty="0">
              <a:solidFill>
                <a:schemeClr val="bg1"/>
              </a:solidFill>
              <a:effectLst/>
              <a:latin typeface="Montserrat" panose="00000500000000000000" pitchFamily="50"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ct val="140000"/>
              <a:buFont typeface="Wingdings" panose="05000000000000000000" pitchFamily="2" charset="2"/>
              <a:buChar char="§"/>
            </a:pPr>
            <a:r>
              <a:rPr lang="en-US" kern="100" dirty="0">
                <a:solidFill>
                  <a:schemeClr val="bg1"/>
                </a:solidFill>
                <a:effectLst/>
                <a:latin typeface="Montserrat" panose="00000500000000000000" pitchFamily="50" charset="0"/>
                <a:ea typeface="Calibri" panose="020F0502020204030204" pitchFamily="34" charset="0"/>
                <a:cs typeface="Times New Roman" panose="02020603050405020304" pitchFamily="18" charset="0"/>
              </a:rPr>
              <a:t>Deals will be booked using existing process and systems until teams are notified otherwise</a:t>
            </a:r>
          </a:p>
        </p:txBody>
      </p:sp>
      <p:sp>
        <p:nvSpPr>
          <p:cNvPr id="4" name="Slide Number Placeholder 3">
            <a:extLst>
              <a:ext uri="{FF2B5EF4-FFF2-40B4-BE49-F238E27FC236}">
                <a16:creationId xmlns:a16="http://schemas.microsoft.com/office/drawing/2014/main" id="{E50B5521-1CBF-4521-CE40-BBC0499D3A8D}"/>
              </a:ext>
            </a:extLst>
          </p:cNvPr>
          <p:cNvSpPr>
            <a:spLocks noGrp="1"/>
          </p:cNvSpPr>
          <p:nvPr>
            <p:ph type="sldNum" sz="quarter" idx="7"/>
          </p:nvPr>
        </p:nvSpPr>
        <p:spPr>
          <a:xfrm>
            <a:off x="14474953" y="10517696"/>
            <a:ext cx="4623943" cy="276999"/>
          </a:xfrm>
        </p:spPr>
        <p:txBody>
          <a:bodyPr/>
          <a:lstStyle/>
          <a:p>
            <a:fld id="{B6F15528-21DE-4FAA-801E-634DDDAF4B2B}" type="slidenum">
              <a:rPr lang="en-US" smtClean="0">
                <a:solidFill>
                  <a:schemeClr val="bg1"/>
                </a:solidFill>
              </a:rPr>
              <a:t>3</a:t>
            </a:fld>
            <a:endParaRPr lang="en-US" dirty="0">
              <a:solidFill>
                <a:schemeClr val="bg1"/>
              </a:solidFill>
            </a:endParaRPr>
          </a:p>
        </p:txBody>
      </p:sp>
      <p:sp>
        <p:nvSpPr>
          <p:cNvPr id="9" name="Holder 5">
            <a:extLst>
              <a:ext uri="{FF2B5EF4-FFF2-40B4-BE49-F238E27FC236}">
                <a16:creationId xmlns:a16="http://schemas.microsoft.com/office/drawing/2014/main" id="{C01DCE4D-4CF2-E8DE-4824-837EBDA5026A}"/>
              </a:ext>
            </a:extLst>
          </p:cNvPr>
          <p:cNvSpPr txBox="1">
            <a:spLocks/>
          </p:cNvSpPr>
          <p:nvPr/>
        </p:nvSpPr>
        <p:spPr>
          <a:xfrm>
            <a:off x="908050" y="10517696"/>
            <a:ext cx="5006355" cy="261610"/>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700" kern="1200" dirty="0">
                <a:solidFill>
                  <a:schemeClr val="bg1">
                    <a:lumMod val="50000"/>
                  </a:schemeClr>
                </a:solidFill>
                <a:effectLst/>
                <a:latin typeface="Montserrat" pitchFamily="2" charset="77"/>
                <a:ea typeface="Tahoma" panose="020B0604030504040204" pitchFamily="34" charset="0"/>
                <a:cs typeface="Tahoma" panose="020B0604030504040204" pitchFamily="34" charset="0"/>
              </a:rPr>
              <a:t>© 100-Day Advisors    MandAPlaybook.com</a:t>
            </a:r>
            <a:endParaRPr lang="en-US" sz="1700" dirty="0">
              <a:solidFill>
                <a:schemeClr val="bg1">
                  <a:lumMod val="50000"/>
                </a:schemeClr>
              </a:solidFill>
              <a:effectLst/>
              <a:latin typeface="Montserrat" pitchFamily="2" charset="77"/>
              <a:ea typeface="Tahoma" panose="020B0604030504040204" pitchFamily="34" charset="0"/>
              <a:cs typeface="Tahoma" panose="020B0604030504040204" pitchFamily="34" charset="0"/>
            </a:endParaRPr>
          </a:p>
        </p:txBody>
      </p:sp>
      <p:sp>
        <p:nvSpPr>
          <p:cNvPr id="10" name="Slide Number Placeholder 12">
            <a:extLst>
              <a:ext uri="{FF2B5EF4-FFF2-40B4-BE49-F238E27FC236}">
                <a16:creationId xmlns:a16="http://schemas.microsoft.com/office/drawing/2014/main" id="{196C4454-1C44-1B16-A11F-A4612AC1E943}"/>
              </a:ext>
            </a:extLst>
          </p:cNvPr>
          <p:cNvSpPr txBox="1">
            <a:spLocks/>
          </p:cNvSpPr>
          <p:nvPr/>
        </p:nvSpPr>
        <p:spPr>
          <a:xfrm>
            <a:off x="14627353" y="10483076"/>
            <a:ext cx="4623943" cy="276999"/>
          </a:xfrm>
          <a:prstGeom prst="rect">
            <a:avLst/>
          </a:prstGeom>
        </p:spPr>
        <p:txBody>
          <a:bodyPr wrap="square" lIns="0" tIns="0" rIns="0" bIns="0">
            <a:spAutoFit/>
          </a:bodyPr>
          <a:lstStyle>
            <a:defPPr>
              <a:defRPr lang="en-US"/>
            </a:defPPr>
            <a:lvl1pPr marL="0" algn="r" defTabSz="914400" rtl="0" eaLnBrk="1" latinLnBrk="0" hangingPunct="1">
              <a:defRPr sz="18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pPr/>
              <a:t>3</a:t>
            </a:fld>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277787" y="646922"/>
            <a:ext cx="12680315" cy="1057275"/>
          </a:xfrm>
          <a:custGeom>
            <a:avLst/>
            <a:gdLst/>
            <a:ahLst/>
            <a:cxnLst/>
            <a:rect l="l" t="t" r="r" b="b"/>
            <a:pathLst>
              <a:path w="12680315" h="1057275">
                <a:moveTo>
                  <a:pt x="12679708" y="0"/>
                </a:moveTo>
                <a:lnTo>
                  <a:pt x="0" y="0"/>
                </a:lnTo>
                <a:lnTo>
                  <a:pt x="0" y="1057035"/>
                </a:lnTo>
                <a:lnTo>
                  <a:pt x="12679708" y="1057035"/>
                </a:lnTo>
                <a:lnTo>
                  <a:pt x="12679708" y="0"/>
                </a:lnTo>
                <a:close/>
              </a:path>
            </a:pathLst>
          </a:custGeom>
          <a:solidFill>
            <a:srgbClr val="19376D"/>
          </a:solidFill>
        </p:spPr>
        <p:txBody>
          <a:bodyPr wrap="square" lIns="0" tIns="0" rIns="0" bIns="0" rtlCol="0"/>
          <a:lstStyle/>
          <a:p>
            <a:endParaRPr dirty="0"/>
          </a:p>
        </p:txBody>
      </p:sp>
      <p:sp>
        <p:nvSpPr>
          <p:cNvPr id="3" name="object 3"/>
          <p:cNvSpPr txBox="1">
            <a:spLocks noGrp="1"/>
          </p:cNvSpPr>
          <p:nvPr>
            <p:ph type="title"/>
          </p:nvPr>
        </p:nvSpPr>
        <p:spPr>
          <a:xfrm>
            <a:off x="679450" y="560209"/>
            <a:ext cx="12007795" cy="1112484"/>
          </a:xfrm>
          <a:prstGeom prst="rect">
            <a:avLst/>
          </a:prstGeom>
        </p:spPr>
        <p:txBody>
          <a:bodyPr vert="horz" wrap="square" lIns="0" tIns="12065" rIns="0" bIns="0" rtlCol="0">
            <a:spAutoFit/>
          </a:bodyPr>
          <a:lstStyle/>
          <a:p>
            <a:pPr marL="12700">
              <a:lnSpc>
                <a:spcPct val="100000"/>
              </a:lnSpc>
              <a:spcBef>
                <a:spcPts val="95"/>
              </a:spcBef>
            </a:pPr>
            <a:r>
              <a:rPr sz="7200" dirty="0">
                <a:solidFill>
                  <a:srgbClr val="19376D"/>
                </a:solidFill>
                <a:latin typeface="Montserrat Bold"/>
              </a:rPr>
              <a:t>Day 1 </a:t>
            </a:r>
            <a:r>
              <a:rPr sz="7200" dirty="0">
                <a:latin typeface="Montserrat Bold"/>
              </a:rPr>
              <a:t>Sales Approach</a:t>
            </a:r>
          </a:p>
        </p:txBody>
      </p:sp>
      <p:sp>
        <p:nvSpPr>
          <p:cNvPr id="4" name="object 4"/>
          <p:cNvSpPr txBox="1"/>
          <p:nvPr/>
        </p:nvSpPr>
        <p:spPr>
          <a:xfrm>
            <a:off x="585595" y="10311691"/>
            <a:ext cx="16313562" cy="350737"/>
          </a:xfrm>
          <a:prstGeom prst="rect">
            <a:avLst/>
          </a:prstGeom>
        </p:spPr>
        <p:txBody>
          <a:bodyPr vert="horz" wrap="square" lIns="0" tIns="12065" rIns="0" bIns="0" rtlCol="0">
            <a:spAutoFit/>
          </a:bodyPr>
          <a:lstStyle/>
          <a:p>
            <a:pPr marL="62230">
              <a:lnSpc>
                <a:spcPct val="100000"/>
              </a:lnSpc>
            </a:pPr>
            <a:r>
              <a:rPr lang="en-US" sz="2200" dirty="0">
                <a:solidFill>
                  <a:srgbClr val="576CBC"/>
                </a:solidFill>
                <a:latin typeface="Montserrat Medium" panose="00000600000000000000" pitchFamily="50" charset="0"/>
                <a:cs typeface="Arial Black"/>
              </a:rPr>
              <a:t>We will need a process to manage the financial reporting, revenue, incentivization etc. (Finance stream to advise)</a:t>
            </a:r>
            <a:endParaRPr lang="en-US" sz="2200" dirty="0">
              <a:latin typeface="Montserrat Medium" panose="00000600000000000000" pitchFamily="50" charset="0"/>
              <a:cs typeface="Arial Black"/>
            </a:endParaRPr>
          </a:p>
        </p:txBody>
      </p:sp>
      <p:sp>
        <p:nvSpPr>
          <p:cNvPr id="5" name="object 5"/>
          <p:cNvSpPr/>
          <p:nvPr/>
        </p:nvSpPr>
        <p:spPr>
          <a:xfrm>
            <a:off x="547829" y="4001667"/>
            <a:ext cx="18992215" cy="0"/>
          </a:xfrm>
          <a:custGeom>
            <a:avLst/>
            <a:gdLst/>
            <a:ahLst/>
            <a:cxnLst/>
            <a:rect l="l" t="t" r="r" b="b"/>
            <a:pathLst>
              <a:path w="18992215">
                <a:moveTo>
                  <a:pt x="0" y="0"/>
                </a:moveTo>
                <a:lnTo>
                  <a:pt x="18991955" y="0"/>
                </a:lnTo>
              </a:path>
            </a:pathLst>
          </a:custGeom>
          <a:ln w="20941">
            <a:solidFill>
              <a:srgbClr val="BABABA"/>
            </a:solidFill>
          </a:ln>
        </p:spPr>
        <p:txBody>
          <a:bodyPr wrap="square" lIns="0" tIns="0" rIns="0" bIns="0" rtlCol="0"/>
          <a:lstStyle/>
          <a:p>
            <a:endParaRPr dirty="0"/>
          </a:p>
        </p:txBody>
      </p:sp>
      <p:sp>
        <p:nvSpPr>
          <p:cNvPr id="6" name="object 6"/>
          <p:cNvSpPr/>
          <p:nvPr/>
        </p:nvSpPr>
        <p:spPr>
          <a:xfrm>
            <a:off x="547829" y="4816475"/>
            <a:ext cx="18992215" cy="0"/>
          </a:xfrm>
          <a:custGeom>
            <a:avLst/>
            <a:gdLst/>
            <a:ahLst/>
            <a:cxnLst/>
            <a:rect l="l" t="t" r="r" b="b"/>
            <a:pathLst>
              <a:path w="18992215">
                <a:moveTo>
                  <a:pt x="0" y="0"/>
                </a:moveTo>
                <a:lnTo>
                  <a:pt x="18991955" y="0"/>
                </a:lnTo>
              </a:path>
            </a:pathLst>
          </a:custGeom>
          <a:ln w="20941">
            <a:solidFill>
              <a:srgbClr val="BABABA"/>
            </a:solidFill>
          </a:ln>
        </p:spPr>
        <p:txBody>
          <a:bodyPr wrap="square" lIns="0" tIns="0" rIns="0" bIns="0" rtlCol="0"/>
          <a:lstStyle/>
          <a:p>
            <a:endParaRPr dirty="0"/>
          </a:p>
        </p:txBody>
      </p:sp>
      <p:sp>
        <p:nvSpPr>
          <p:cNvPr id="7" name="object 7"/>
          <p:cNvSpPr/>
          <p:nvPr/>
        </p:nvSpPr>
        <p:spPr>
          <a:xfrm>
            <a:off x="547829" y="5730875"/>
            <a:ext cx="18992215" cy="0"/>
          </a:xfrm>
          <a:custGeom>
            <a:avLst/>
            <a:gdLst/>
            <a:ahLst/>
            <a:cxnLst/>
            <a:rect l="l" t="t" r="r" b="b"/>
            <a:pathLst>
              <a:path w="18992215">
                <a:moveTo>
                  <a:pt x="0" y="0"/>
                </a:moveTo>
                <a:lnTo>
                  <a:pt x="18991955" y="0"/>
                </a:lnTo>
              </a:path>
            </a:pathLst>
          </a:custGeom>
          <a:ln w="20941">
            <a:solidFill>
              <a:srgbClr val="BABABA"/>
            </a:solidFill>
          </a:ln>
        </p:spPr>
        <p:txBody>
          <a:bodyPr wrap="square" lIns="0" tIns="0" rIns="0" bIns="0" rtlCol="0"/>
          <a:lstStyle/>
          <a:p>
            <a:endParaRPr dirty="0"/>
          </a:p>
        </p:txBody>
      </p:sp>
      <p:sp>
        <p:nvSpPr>
          <p:cNvPr id="8" name="object 8"/>
          <p:cNvSpPr/>
          <p:nvPr/>
        </p:nvSpPr>
        <p:spPr>
          <a:xfrm>
            <a:off x="547829" y="6569075"/>
            <a:ext cx="18992215" cy="0"/>
          </a:xfrm>
          <a:custGeom>
            <a:avLst/>
            <a:gdLst/>
            <a:ahLst/>
            <a:cxnLst/>
            <a:rect l="l" t="t" r="r" b="b"/>
            <a:pathLst>
              <a:path w="18992215">
                <a:moveTo>
                  <a:pt x="0" y="0"/>
                </a:moveTo>
                <a:lnTo>
                  <a:pt x="18991955" y="0"/>
                </a:lnTo>
              </a:path>
            </a:pathLst>
          </a:custGeom>
          <a:ln w="20941">
            <a:solidFill>
              <a:srgbClr val="BABABA"/>
            </a:solidFill>
          </a:ln>
        </p:spPr>
        <p:txBody>
          <a:bodyPr wrap="square" lIns="0" tIns="0" rIns="0" bIns="0" rtlCol="0"/>
          <a:lstStyle/>
          <a:p>
            <a:endParaRPr dirty="0"/>
          </a:p>
        </p:txBody>
      </p:sp>
      <p:sp>
        <p:nvSpPr>
          <p:cNvPr id="9" name="object 9"/>
          <p:cNvSpPr/>
          <p:nvPr/>
        </p:nvSpPr>
        <p:spPr>
          <a:xfrm>
            <a:off x="547829" y="7603791"/>
            <a:ext cx="18992215" cy="0"/>
          </a:xfrm>
          <a:custGeom>
            <a:avLst/>
            <a:gdLst/>
            <a:ahLst/>
            <a:cxnLst/>
            <a:rect l="l" t="t" r="r" b="b"/>
            <a:pathLst>
              <a:path w="18992215">
                <a:moveTo>
                  <a:pt x="0" y="0"/>
                </a:moveTo>
                <a:lnTo>
                  <a:pt x="18991955" y="0"/>
                </a:lnTo>
              </a:path>
            </a:pathLst>
          </a:custGeom>
          <a:ln w="20941">
            <a:solidFill>
              <a:srgbClr val="BABABA"/>
            </a:solidFill>
          </a:ln>
        </p:spPr>
        <p:txBody>
          <a:bodyPr wrap="square" lIns="0" tIns="0" rIns="0" bIns="0" rtlCol="0"/>
          <a:lstStyle/>
          <a:p>
            <a:endParaRPr dirty="0"/>
          </a:p>
        </p:txBody>
      </p:sp>
      <p:sp>
        <p:nvSpPr>
          <p:cNvPr id="10" name="object 10"/>
          <p:cNvSpPr/>
          <p:nvPr/>
        </p:nvSpPr>
        <p:spPr>
          <a:xfrm>
            <a:off x="547829" y="8333707"/>
            <a:ext cx="18992215" cy="0"/>
          </a:xfrm>
          <a:custGeom>
            <a:avLst/>
            <a:gdLst/>
            <a:ahLst/>
            <a:cxnLst/>
            <a:rect l="l" t="t" r="r" b="b"/>
            <a:pathLst>
              <a:path w="18992215">
                <a:moveTo>
                  <a:pt x="0" y="0"/>
                </a:moveTo>
                <a:lnTo>
                  <a:pt x="18991955" y="0"/>
                </a:lnTo>
              </a:path>
            </a:pathLst>
          </a:custGeom>
          <a:ln w="20941">
            <a:solidFill>
              <a:srgbClr val="BABABA"/>
            </a:solidFill>
          </a:ln>
        </p:spPr>
        <p:txBody>
          <a:bodyPr wrap="square" lIns="0" tIns="0" rIns="0" bIns="0" rtlCol="0"/>
          <a:lstStyle/>
          <a:p>
            <a:endParaRPr dirty="0"/>
          </a:p>
        </p:txBody>
      </p:sp>
      <p:sp>
        <p:nvSpPr>
          <p:cNvPr id="11" name="object 11"/>
          <p:cNvSpPr/>
          <p:nvPr/>
        </p:nvSpPr>
        <p:spPr>
          <a:xfrm>
            <a:off x="547829" y="10088713"/>
            <a:ext cx="18992215" cy="0"/>
          </a:xfrm>
          <a:custGeom>
            <a:avLst/>
            <a:gdLst/>
            <a:ahLst/>
            <a:cxnLst/>
            <a:rect l="l" t="t" r="r" b="b"/>
            <a:pathLst>
              <a:path w="18992215">
                <a:moveTo>
                  <a:pt x="0" y="0"/>
                </a:moveTo>
                <a:lnTo>
                  <a:pt x="18991955" y="0"/>
                </a:lnTo>
              </a:path>
            </a:pathLst>
          </a:custGeom>
          <a:ln w="20941">
            <a:solidFill>
              <a:srgbClr val="BABABA"/>
            </a:solidFill>
          </a:ln>
        </p:spPr>
        <p:txBody>
          <a:bodyPr wrap="square" lIns="0" tIns="0" rIns="0" bIns="0" rtlCol="0"/>
          <a:lstStyle/>
          <a:p>
            <a:endParaRPr dirty="0"/>
          </a:p>
        </p:txBody>
      </p:sp>
      <p:sp>
        <p:nvSpPr>
          <p:cNvPr id="12" name="object 12"/>
          <p:cNvSpPr/>
          <p:nvPr/>
        </p:nvSpPr>
        <p:spPr>
          <a:xfrm>
            <a:off x="547829" y="9095707"/>
            <a:ext cx="18992215" cy="0"/>
          </a:xfrm>
          <a:custGeom>
            <a:avLst/>
            <a:gdLst/>
            <a:ahLst/>
            <a:cxnLst/>
            <a:rect l="l" t="t" r="r" b="b"/>
            <a:pathLst>
              <a:path w="18992215">
                <a:moveTo>
                  <a:pt x="0" y="0"/>
                </a:moveTo>
                <a:lnTo>
                  <a:pt x="18991955" y="0"/>
                </a:lnTo>
              </a:path>
            </a:pathLst>
          </a:custGeom>
          <a:ln w="20941">
            <a:solidFill>
              <a:srgbClr val="BABABA"/>
            </a:solidFill>
          </a:ln>
        </p:spPr>
        <p:txBody>
          <a:bodyPr wrap="square" lIns="0" tIns="0" rIns="0" bIns="0" rtlCol="0"/>
          <a:lstStyle/>
          <a:p>
            <a:endParaRPr dirty="0"/>
          </a:p>
        </p:txBody>
      </p:sp>
      <p:sp>
        <p:nvSpPr>
          <p:cNvPr id="14" name="TextBox 13">
            <a:extLst>
              <a:ext uri="{FF2B5EF4-FFF2-40B4-BE49-F238E27FC236}">
                <a16:creationId xmlns:a16="http://schemas.microsoft.com/office/drawing/2014/main" id="{8AE2753D-6065-309C-D098-32CC2EA6D245}"/>
              </a:ext>
            </a:extLst>
          </p:cNvPr>
          <p:cNvSpPr txBox="1"/>
          <p:nvPr/>
        </p:nvSpPr>
        <p:spPr>
          <a:xfrm>
            <a:off x="485863" y="2447069"/>
            <a:ext cx="10050378" cy="707886"/>
          </a:xfrm>
          <a:prstGeom prst="rect">
            <a:avLst/>
          </a:prstGeom>
          <a:noFill/>
        </p:spPr>
        <p:txBody>
          <a:bodyPr wrap="square">
            <a:spAutoFit/>
          </a:bodyPr>
          <a:lstStyle/>
          <a:p>
            <a:pPr marL="12700">
              <a:lnSpc>
                <a:spcPct val="100000"/>
              </a:lnSpc>
              <a:spcBef>
                <a:spcPts val="95"/>
              </a:spcBef>
            </a:pPr>
            <a:r>
              <a:rPr lang="en-US" sz="4000" b="1" dirty="0">
                <a:solidFill>
                  <a:srgbClr val="19376D"/>
                </a:solidFill>
                <a:latin typeface="Montserrat Bold"/>
                <a:cs typeface="Verdana"/>
              </a:rPr>
              <a:t>Detail</a:t>
            </a:r>
            <a:endParaRPr lang="en-US" sz="4000" dirty="0">
              <a:latin typeface="Montserrat Bold"/>
              <a:cs typeface="Verdana"/>
            </a:endParaRPr>
          </a:p>
        </p:txBody>
      </p:sp>
      <p:sp>
        <p:nvSpPr>
          <p:cNvPr id="16" name="TextBox 15">
            <a:extLst>
              <a:ext uri="{FF2B5EF4-FFF2-40B4-BE49-F238E27FC236}">
                <a16:creationId xmlns:a16="http://schemas.microsoft.com/office/drawing/2014/main" id="{3AC1AEE9-CD63-768B-4A05-066D0672B2EF}"/>
              </a:ext>
            </a:extLst>
          </p:cNvPr>
          <p:cNvSpPr txBox="1"/>
          <p:nvPr/>
        </p:nvSpPr>
        <p:spPr>
          <a:xfrm>
            <a:off x="494218" y="3430795"/>
            <a:ext cx="10050378" cy="430887"/>
          </a:xfrm>
          <a:prstGeom prst="rect">
            <a:avLst/>
          </a:prstGeom>
          <a:noFill/>
        </p:spPr>
        <p:txBody>
          <a:bodyPr wrap="square">
            <a:spAutoFit/>
          </a:bodyPr>
          <a:lstStyle/>
          <a:p>
            <a:pPr marL="62230">
              <a:lnSpc>
                <a:spcPct val="100000"/>
              </a:lnSpc>
              <a:spcBef>
                <a:spcPts val="2730"/>
              </a:spcBef>
            </a:pPr>
            <a:r>
              <a:rPr lang="en-US" sz="2200" dirty="0">
                <a:solidFill>
                  <a:srgbClr val="576CBC"/>
                </a:solidFill>
                <a:latin typeface="Montserrat Medium" panose="00000600000000000000" pitchFamily="50" charset="0"/>
                <a:cs typeface="Arial Black"/>
              </a:rPr>
              <a:t>We will be seen as a cohesive business unit on Day 1</a:t>
            </a:r>
            <a:endParaRPr lang="en-US" sz="2200" dirty="0">
              <a:latin typeface="Montserrat Medium" panose="00000600000000000000" pitchFamily="50" charset="0"/>
              <a:cs typeface="Arial Black"/>
            </a:endParaRPr>
          </a:p>
        </p:txBody>
      </p:sp>
      <p:sp>
        <p:nvSpPr>
          <p:cNvPr id="18" name="TextBox 17">
            <a:extLst>
              <a:ext uri="{FF2B5EF4-FFF2-40B4-BE49-F238E27FC236}">
                <a16:creationId xmlns:a16="http://schemas.microsoft.com/office/drawing/2014/main" id="{436A005E-2FE2-C09E-0BA2-57DDC4B326E3}"/>
              </a:ext>
            </a:extLst>
          </p:cNvPr>
          <p:cNvSpPr txBox="1"/>
          <p:nvPr/>
        </p:nvSpPr>
        <p:spPr>
          <a:xfrm>
            <a:off x="494218" y="3842300"/>
            <a:ext cx="17795787" cy="769441"/>
          </a:xfrm>
          <a:prstGeom prst="rect">
            <a:avLst/>
          </a:prstGeom>
          <a:noFill/>
        </p:spPr>
        <p:txBody>
          <a:bodyPr wrap="square">
            <a:spAutoFit/>
          </a:bodyPr>
          <a:lstStyle/>
          <a:p>
            <a:pPr>
              <a:lnSpc>
                <a:spcPct val="100000"/>
              </a:lnSpc>
              <a:spcBef>
                <a:spcPts val="40"/>
              </a:spcBef>
            </a:pPr>
            <a:endParaRPr lang="en-US" sz="2200" dirty="0">
              <a:latin typeface="Montserrat Medium" panose="00000600000000000000" pitchFamily="50" charset="0"/>
              <a:cs typeface="Arial Black"/>
            </a:endParaRPr>
          </a:p>
          <a:p>
            <a:pPr marL="62230">
              <a:lnSpc>
                <a:spcPct val="100000"/>
              </a:lnSpc>
            </a:pPr>
            <a:r>
              <a:rPr lang="en-US" sz="2200" dirty="0">
                <a:solidFill>
                  <a:srgbClr val="576CBC"/>
                </a:solidFill>
                <a:latin typeface="Montserrat Medium" panose="00000600000000000000" pitchFamily="50" charset="0"/>
                <a:cs typeface="Arial Black"/>
              </a:rPr>
              <a:t>We will agree on the communication method for existing clients during the client list collection exercise</a:t>
            </a:r>
            <a:endParaRPr lang="en-US" sz="2200" dirty="0">
              <a:latin typeface="Montserrat Medium" panose="00000600000000000000" pitchFamily="50" charset="0"/>
              <a:cs typeface="Arial Black"/>
            </a:endParaRPr>
          </a:p>
        </p:txBody>
      </p:sp>
      <p:sp>
        <p:nvSpPr>
          <p:cNvPr id="20" name="TextBox 19">
            <a:extLst>
              <a:ext uri="{FF2B5EF4-FFF2-40B4-BE49-F238E27FC236}">
                <a16:creationId xmlns:a16="http://schemas.microsoft.com/office/drawing/2014/main" id="{46C54845-BFED-9D67-01C8-4DEFEBE82DFB}"/>
              </a:ext>
            </a:extLst>
          </p:cNvPr>
          <p:cNvSpPr txBox="1"/>
          <p:nvPr/>
        </p:nvSpPr>
        <p:spPr>
          <a:xfrm>
            <a:off x="494218" y="5057957"/>
            <a:ext cx="17134582" cy="430887"/>
          </a:xfrm>
          <a:prstGeom prst="rect">
            <a:avLst/>
          </a:prstGeom>
          <a:noFill/>
        </p:spPr>
        <p:txBody>
          <a:bodyPr wrap="square">
            <a:spAutoFit/>
          </a:bodyPr>
          <a:lstStyle/>
          <a:p>
            <a:r>
              <a:rPr lang="en-US" sz="2200" dirty="0">
                <a:solidFill>
                  <a:srgbClr val="576CBC"/>
                </a:solidFill>
                <a:latin typeface="Montserrat Medium" panose="00000600000000000000" pitchFamily="50" charset="0"/>
                <a:cs typeface="Arial Black"/>
              </a:rPr>
              <a:t>We will agree on the communication method for Acquiree’s new logo during the client list analysis exercise </a:t>
            </a:r>
            <a:endParaRPr lang="en-US" sz="2200" dirty="0"/>
          </a:p>
        </p:txBody>
      </p:sp>
      <p:sp>
        <p:nvSpPr>
          <p:cNvPr id="24" name="TextBox 23">
            <a:extLst>
              <a:ext uri="{FF2B5EF4-FFF2-40B4-BE49-F238E27FC236}">
                <a16:creationId xmlns:a16="http://schemas.microsoft.com/office/drawing/2014/main" id="{EA3BA660-0C29-24CA-3FC3-8727684F6248}"/>
              </a:ext>
            </a:extLst>
          </p:cNvPr>
          <p:cNvSpPr txBox="1"/>
          <p:nvPr/>
        </p:nvSpPr>
        <p:spPr>
          <a:xfrm>
            <a:off x="494218" y="5490077"/>
            <a:ext cx="14629771" cy="836639"/>
          </a:xfrm>
          <a:prstGeom prst="rect">
            <a:avLst/>
          </a:prstGeom>
          <a:noFill/>
        </p:spPr>
        <p:txBody>
          <a:bodyPr wrap="square">
            <a:spAutoFit/>
          </a:bodyPr>
          <a:lstStyle/>
          <a:p>
            <a:pPr marL="62230" marR="823594">
              <a:lnSpc>
                <a:spcPct val="266500"/>
              </a:lnSpc>
              <a:spcBef>
                <a:spcPts val="575"/>
              </a:spcBef>
            </a:pPr>
            <a:r>
              <a:rPr lang="en-US" sz="2200" dirty="0">
                <a:solidFill>
                  <a:srgbClr val="576CBC"/>
                </a:solidFill>
                <a:latin typeface="Montserrat Medium" panose="00000600000000000000" pitchFamily="50" charset="0"/>
                <a:cs typeface="Arial Black"/>
              </a:rPr>
              <a:t>We do not want duplicate/different quotes going to prospects or clients from each company</a:t>
            </a:r>
            <a:endParaRPr lang="en-US" sz="2200" dirty="0">
              <a:latin typeface="Montserrat Medium" panose="00000600000000000000" pitchFamily="50" charset="0"/>
              <a:cs typeface="Arial Black"/>
            </a:endParaRPr>
          </a:p>
        </p:txBody>
      </p:sp>
      <p:sp>
        <p:nvSpPr>
          <p:cNvPr id="26" name="TextBox 25">
            <a:extLst>
              <a:ext uri="{FF2B5EF4-FFF2-40B4-BE49-F238E27FC236}">
                <a16:creationId xmlns:a16="http://schemas.microsoft.com/office/drawing/2014/main" id="{530B32CF-ADDC-200D-06A7-A802ACC0C8A0}"/>
              </a:ext>
            </a:extLst>
          </p:cNvPr>
          <p:cNvSpPr txBox="1"/>
          <p:nvPr/>
        </p:nvSpPr>
        <p:spPr>
          <a:xfrm>
            <a:off x="494218" y="6706218"/>
            <a:ext cx="18992214" cy="757067"/>
          </a:xfrm>
          <a:prstGeom prst="rect">
            <a:avLst/>
          </a:prstGeom>
          <a:noFill/>
        </p:spPr>
        <p:txBody>
          <a:bodyPr wrap="square">
            <a:spAutoFit/>
          </a:bodyPr>
          <a:lstStyle/>
          <a:p>
            <a:pPr marL="62230" marR="358775">
              <a:lnSpc>
                <a:spcPct val="101099"/>
              </a:lnSpc>
            </a:pPr>
            <a:r>
              <a:rPr lang="en-US" sz="2200" dirty="0">
                <a:solidFill>
                  <a:srgbClr val="576CBC"/>
                </a:solidFill>
                <a:latin typeface="Montserrat Medium" panose="00000600000000000000" pitchFamily="50" charset="0"/>
                <a:cs typeface="Arial Black"/>
              </a:rPr>
              <a:t>We will set up a pricing sub-committee for shared clients on Day 1. In reality we cannot change existing pricing structures on Day 1 but we want try to be consistent for new clients on Day 1 (existing and prospects)</a:t>
            </a:r>
            <a:endParaRPr lang="en-US" sz="2200" dirty="0">
              <a:latin typeface="Montserrat Medium" panose="00000600000000000000" pitchFamily="50" charset="0"/>
              <a:cs typeface="Arial Black"/>
            </a:endParaRPr>
          </a:p>
        </p:txBody>
      </p:sp>
      <p:sp>
        <p:nvSpPr>
          <p:cNvPr id="28" name="TextBox 27">
            <a:extLst>
              <a:ext uri="{FF2B5EF4-FFF2-40B4-BE49-F238E27FC236}">
                <a16:creationId xmlns:a16="http://schemas.microsoft.com/office/drawing/2014/main" id="{51C97C8E-E73B-A22B-BF38-668B79F4FFED}"/>
              </a:ext>
            </a:extLst>
          </p:cNvPr>
          <p:cNvSpPr txBox="1"/>
          <p:nvPr/>
        </p:nvSpPr>
        <p:spPr>
          <a:xfrm>
            <a:off x="494218" y="7758674"/>
            <a:ext cx="10050378" cy="430887"/>
          </a:xfrm>
          <a:prstGeom prst="rect">
            <a:avLst/>
          </a:prstGeom>
          <a:noFill/>
        </p:spPr>
        <p:txBody>
          <a:bodyPr wrap="square">
            <a:spAutoFit/>
          </a:bodyPr>
          <a:lstStyle/>
          <a:p>
            <a:pPr marL="62230">
              <a:lnSpc>
                <a:spcPct val="100000"/>
              </a:lnSpc>
            </a:pPr>
            <a:r>
              <a:rPr lang="en-US" sz="2200" dirty="0">
                <a:solidFill>
                  <a:srgbClr val="576CBC"/>
                </a:solidFill>
                <a:latin typeface="Montserrat Medium" panose="00000600000000000000" pitchFamily="50" charset="0"/>
                <a:cs typeface="Arial Black"/>
              </a:rPr>
              <a:t>We will combine the pipelines for monitoring prospects</a:t>
            </a:r>
            <a:endParaRPr lang="en-US" sz="2200" dirty="0">
              <a:latin typeface="Montserrat Medium" panose="00000600000000000000" pitchFamily="50" charset="0"/>
              <a:cs typeface="Arial Black"/>
            </a:endParaRPr>
          </a:p>
        </p:txBody>
      </p:sp>
      <p:sp>
        <p:nvSpPr>
          <p:cNvPr id="30" name="TextBox 29">
            <a:extLst>
              <a:ext uri="{FF2B5EF4-FFF2-40B4-BE49-F238E27FC236}">
                <a16:creationId xmlns:a16="http://schemas.microsoft.com/office/drawing/2014/main" id="{B7E1B796-0DFA-7AEE-D04F-00D6706E0353}"/>
              </a:ext>
            </a:extLst>
          </p:cNvPr>
          <p:cNvSpPr txBox="1"/>
          <p:nvPr/>
        </p:nvSpPr>
        <p:spPr>
          <a:xfrm>
            <a:off x="494218" y="8470852"/>
            <a:ext cx="10050378" cy="430887"/>
          </a:xfrm>
          <a:prstGeom prst="rect">
            <a:avLst/>
          </a:prstGeom>
          <a:noFill/>
        </p:spPr>
        <p:txBody>
          <a:bodyPr wrap="square">
            <a:spAutoFit/>
          </a:bodyPr>
          <a:lstStyle/>
          <a:p>
            <a:pPr marL="62230">
              <a:lnSpc>
                <a:spcPct val="100000"/>
              </a:lnSpc>
            </a:pPr>
            <a:r>
              <a:rPr lang="en-US" sz="2200" dirty="0">
                <a:solidFill>
                  <a:srgbClr val="576CBC"/>
                </a:solidFill>
                <a:latin typeface="Montserrat Medium" panose="00000600000000000000" pitchFamily="50" charset="0"/>
                <a:cs typeface="Arial Black"/>
              </a:rPr>
              <a:t>We will have a joint sales deck for presentations/pitches</a:t>
            </a:r>
            <a:endParaRPr lang="en-US" sz="2200" dirty="0">
              <a:latin typeface="Montserrat Medium" panose="00000600000000000000" pitchFamily="50" charset="0"/>
              <a:cs typeface="Arial Black"/>
            </a:endParaRPr>
          </a:p>
        </p:txBody>
      </p:sp>
      <p:sp>
        <p:nvSpPr>
          <p:cNvPr id="32" name="TextBox 31">
            <a:extLst>
              <a:ext uri="{FF2B5EF4-FFF2-40B4-BE49-F238E27FC236}">
                <a16:creationId xmlns:a16="http://schemas.microsoft.com/office/drawing/2014/main" id="{4DCD2587-2561-83EF-6566-85B0BA9DC6A3}"/>
              </a:ext>
            </a:extLst>
          </p:cNvPr>
          <p:cNvSpPr txBox="1"/>
          <p:nvPr/>
        </p:nvSpPr>
        <p:spPr>
          <a:xfrm>
            <a:off x="494218" y="9217844"/>
            <a:ext cx="18810115" cy="757067"/>
          </a:xfrm>
          <a:prstGeom prst="rect">
            <a:avLst/>
          </a:prstGeom>
          <a:noFill/>
        </p:spPr>
        <p:txBody>
          <a:bodyPr wrap="square">
            <a:spAutoFit/>
          </a:bodyPr>
          <a:lstStyle/>
          <a:p>
            <a:pPr marL="62230" marR="1470025">
              <a:lnSpc>
                <a:spcPct val="101099"/>
              </a:lnSpc>
            </a:pPr>
            <a:r>
              <a:rPr lang="en-US" sz="2200" dirty="0">
                <a:solidFill>
                  <a:srgbClr val="576CBC"/>
                </a:solidFill>
                <a:latin typeface="Montserrat Medium" panose="00000600000000000000" pitchFamily="50" charset="0"/>
                <a:cs typeface="Arial Black"/>
              </a:rPr>
              <a:t>We will setup a mechanism to agree what infrastructure/systems new customers will be onboarded to. Repeat business for existing clients goes on existing infrastructure/systems (Acquirer or Acquiree)</a:t>
            </a:r>
            <a:endParaRPr lang="en-US" sz="2200" dirty="0">
              <a:latin typeface="Montserrat Medium" panose="00000600000000000000" pitchFamily="50" charset="0"/>
              <a:cs typeface="Arial Black"/>
            </a:endParaRPr>
          </a:p>
        </p:txBody>
      </p:sp>
      <p:sp>
        <p:nvSpPr>
          <p:cNvPr id="13" name="Slide Number Placeholder 12">
            <a:extLst>
              <a:ext uri="{FF2B5EF4-FFF2-40B4-BE49-F238E27FC236}">
                <a16:creationId xmlns:a16="http://schemas.microsoft.com/office/drawing/2014/main" id="{8E66C453-8B4E-635F-C8A1-79F8C694076D}"/>
              </a:ext>
            </a:extLst>
          </p:cNvPr>
          <p:cNvSpPr>
            <a:spLocks noGrp="1"/>
          </p:cNvSpPr>
          <p:nvPr>
            <p:ph type="sldNum" sz="quarter" idx="7"/>
          </p:nvPr>
        </p:nvSpPr>
        <p:spPr>
          <a:xfrm>
            <a:off x="14474953" y="10517696"/>
            <a:ext cx="4623943" cy="276999"/>
          </a:xfrm>
        </p:spPr>
        <p:txBody>
          <a:bodyPr/>
          <a:lstStyle/>
          <a:p>
            <a:fld id="{B6F15528-21DE-4FAA-801E-634DDDAF4B2B}" type="slidenum">
              <a:rPr lang="en-US" smtClean="0"/>
              <a:t>4</a:t>
            </a:fld>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201576" y="646922"/>
            <a:ext cx="11627485" cy="1057275"/>
          </a:xfrm>
          <a:custGeom>
            <a:avLst/>
            <a:gdLst/>
            <a:ahLst/>
            <a:cxnLst/>
            <a:rect l="l" t="t" r="r" b="b"/>
            <a:pathLst>
              <a:path w="11627485" h="1057275">
                <a:moveTo>
                  <a:pt x="11627384" y="0"/>
                </a:moveTo>
                <a:lnTo>
                  <a:pt x="0" y="0"/>
                </a:lnTo>
                <a:lnTo>
                  <a:pt x="0" y="1057035"/>
                </a:lnTo>
                <a:lnTo>
                  <a:pt x="11627384" y="1057035"/>
                </a:lnTo>
                <a:lnTo>
                  <a:pt x="11627384" y="0"/>
                </a:lnTo>
                <a:close/>
              </a:path>
            </a:pathLst>
          </a:custGeom>
          <a:solidFill>
            <a:srgbClr val="19376D"/>
          </a:solidFill>
        </p:spPr>
        <p:txBody>
          <a:bodyPr wrap="square" lIns="0" tIns="0" rIns="0" bIns="0" rtlCol="0"/>
          <a:lstStyle/>
          <a:p>
            <a:endParaRPr dirty="0"/>
          </a:p>
        </p:txBody>
      </p:sp>
      <p:sp>
        <p:nvSpPr>
          <p:cNvPr id="3" name="object 3"/>
          <p:cNvSpPr txBox="1">
            <a:spLocks noGrp="1"/>
          </p:cNvSpPr>
          <p:nvPr>
            <p:ph type="title"/>
          </p:nvPr>
        </p:nvSpPr>
        <p:spPr>
          <a:xfrm>
            <a:off x="603250" y="512088"/>
            <a:ext cx="9431461" cy="1112484"/>
          </a:xfrm>
          <a:prstGeom prst="rect">
            <a:avLst/>
          </a:prstGeom>
        </p:spPr>
        <p:txBody>
          <a:bodyPr vert="horz" wrap="square" lIns="0" tIns="12065" rIns="0" bIns="0" rtlCol="0">
            <a:spAutoFit/>
          </a:bodyPr>
          <a:lstStyle/>
          <a:p>
            <a:pPr marL="12700">
              <a:lnSpc>
                <a:spcPct val="100000"/>
              </a:lnSpc>
              <a:spcBef>
                <a:spcPts val="95"/>
              </a:spcBef>
            </a:pPr>
            <a:r>
              <a:rPr sz="7200" dirty="0">
                <a:solidFill>
                  <a:srgbClr val="19376D"/>
                </a:solidFill>
                <a:latin typeface="Montserrat Bold"/>
              </a:rPr>
              <a:t>Day 1 </a:t>
            </a:r>
            <a:r>
              <a:rPr sz="7200" dirty="0">
                <a:latin typeface="Montserrat Bold"/>
              </a:rPr>
              <a:t>Operations</a:t>
            </a:r>
          </a:p>
        </p:txBody>
      </p:sp>
      <p:sp>
        <p:nvSpPr>
          <p:cNvPr id="5" name="object 5"/>
          <p:cNvSpPr/>
          <p:nvPr/>
        </p:nvSpPr>
        <p:spPr>
          <a:xfrm>
            <a:off x="556071" y="3567625"/>
            <a:ext cx="18992215" cy="0"/>
          </a:xfrm>
          <a:custGeom>
            <a:avLst/>
            <a:gdLst/>
            <a:ahLst/>
            <a:cxnLst/>
            <a:rect l="l" t="t" r="r" b="b"/>
            <a:pathLst>
              <a:path w="18992215">
                <a:moveTo>
                  <a:pt x="0" y="0"/>
                </a:moveTo>
                <a:lnTo>
                  <a:pt x="18991955" y="0"/>
                </a:lnTo>
              </a:path>
            </a:pathLst>
          </a:custGeom>
          <a:ln w="20941">
            <a:solidFill>
              <a:srgbClr val="BABABA"/>
            </a:solidFill>
          </a:ln>
        </p:spPr>
        <p:txBody>
          <a:bodyPr wrap="square" lIns="0" tIns="0" rIns="0" bIns="0" rtlCol="0"/>
          <a:lstStyle/>
          <a:p>
            <a:endParaRPr dirty="0"/>
          </a:p>
        </p:txBody>
      </p:sp>
      <p:sp>
        <p:nvSpPr>
          <p:cNvPr id="6" name="object 6"/>
          <p:cNvSpPr/>
          <p:nvPr/>
        </p:nvSpPr>
        <p:spPr>
          <a:xfrm>
            <a:off x="556071" y="4280358"/>
            <a:ext cx="18992215" cy="0"/>
          </a:xfrm>
          <a:custGeom>
            <a:avLst/>
            <a:gdLst/>
            <a:ahLst/>
            <a:cxnLst/>
            <a:rect l="l" t="t" r="r" b="b"/>
            <a:pathLst>
              <a:path w="18992215">
                <a:moveTo>
                  <a:pt x="0" y="0"/>
                </a:moveTo>
                <a:lnTo>
                  <a:pt x="18991955" y="0"/>
                </a:lnTo>
              </a:path>
            </a:pathLst>
          </a:custGeom>
          <a:ln w="20941">
            <a:solidFill>
              <a:srgbClr val="BABABA"/>
            </a:solidFill>
          </a:ln>
        </p:spPr>
        <p:txBody>
          <a:bodyPr wrap="square" lIns="0" tIns="0" rIns="0" bIns="0" rtlCol="0"/>
          <a:lstStyle/>
          <a:p>
            <a:endParaRPr dirty="0"/>
          </a:p>
        </p:txBody>
      </p:sp>
      <p:sp>
        <p:nvSpPr>
          <p:cNvPr id="7" name="object 7"/>
          <p:cNvSpPr/>
          <p:nvPr/>
        </p:nvSpPr>
        <p:spPr>
          <a:xfrm>
            <a:off x="556071" y="5019829"/>
            <a:ext cx="18992215" cy="0"/>
          </a:xfrm>
          <a:custGeom>
            <a:avLst/>
            <a:gdLst/>
            <a:ahLst/>
            <a:cxnLst/>
            <a:rect l="l" t="t" r="r" b="b"/>
            <a:pathLst>
              <a:path w="18992215">
                <a:moveTo>
                  <a:pt x="0" y="0"/>
                </a:moveTo>
                <a:lnTo>
                  <a:pt x="18991955" y="0"/>
                </a:lnTo>
              </a:path>
            </a:pathLst>
          </a:custGeom>
          <a:ln w="20941">
            <a:solidFill>
              <a:srgbClr val="BABABA"/>
            </a:solidFill>
          </a:ln>
        </p:spPr>
        <p:txBody>
          <a:bodyPr wrap="square" lIns="0" tIns="0" rIns="0" bIns="0" rtlCol="0"/>
          <a:lstStyle/>
          <a:p>
            <a:endParaRPr dirty="0"/>
          </a:p>
        </p:txBody>
      </p:sp>
      <p:sp>
        <p:nvSpPr>
          <p:cNvPr id="8" name="object 8"/>
          <p:cNvSpPr/>
          <p:nvPr/>
        </p:nvSpPr>
        <p:spPr>
          <a:xfrm>
            <a:off x="556071" y="5864360"/>
            <a:ext cx="18992215" cy="0"/>
          </a:xfrm>
          <a:custGeom>
            <a:avLst/>
            <a:gdLst/>
            <a:ahLst/>
            <a:cxnLst/>
            <a:rect l="l" t="t" r="r" b="b"/>
            <a:pathLst>
              <a:path w="18992215">
                <a:moveTo>
                  <a:pt x="0" y="0"/>
                </a:moveTo>
                <a:lnTo>
                  <a:pt x="18991955" y="0"/>
                </a:lnTo>
              </a:path>
            </a:pathLst>
          </a:custGeom>
          <a:ln w="20941">
            <a:solidFill>
              <a:srgbClr val="BABABA"/>
            </a:solidFill>
          </a:ln>
        </p:spPr>
        <p:txBody>
          <a:bodyPr wrap="square" lIns="0" tIns="0" rIns="0" bIns="0" rtlCol="0"/>
          <a:lstStyle/>
          <a:p>
            <a:endParaRPr dirty="0"/>
          </a:p>
        </p:txBody>
      </p:sp>
      <p:sp>
        <p:nvSpPr>
          <p:cNvPr id="9" name="object 9"/>
          <p:cNvSpPr/>
          <p:nvPr/>
        </p:nvSpPr>
        <p:spPr>
          <a:xfrm>
            <a:off x="556071" y="6718514"/>
            <a:ext cx="18992215" cy="0"/>
          </a:xfrm>
          <a:custGeom>
            <a:avLst/>
            <a:gdLst/>
            <a:ahLst/>
            <a:cxnLst/>
            <a:rect l="l" t="t" r="r" b="b"/>
            <a:pathLst>
              <a:path w="18992215">
                <a:moveTo>
                  <a:pt x="0" y="0"/>
                </a:moveTo>
                <a:lnTo>
                  <a:pt x="18991955" y="0"/>
                </a:lnTo>
              </a:path>
            </a:pathLst>
          </a:custGeom>
          <a:ln w="20941">
            <a:solidFill>
              <a:srgbClr val="BABABA"/>
            </a:solidFill>
          </a:ln>
        </p:spPr>
        <p:txBody>
          <a:bodyPr wrap="square" lIns="0" tIns="0" rIns="0" bIns="0" rtlCol="0"/>
          <a:lstStyle/>
          <a:p>
            <a:endParaRPr lang="en-US" dirty="0"/>
          </a:p>
        </p:txBody>
      </p:sp>
      <p:sp>
        <p:nvSpPr>
          <p:cNvPr id="10" name="object 10"/>
          <p:cNvSpPr/>
          <p:nvPr/>
        </p:nvSpPr>
        <p:spPr>
          <a:xfrm>
            <a:off x="556071" y="7412273"/>
            <a:ext cx="18992215" cy="0"/>
          </a:xfrm>
          <a:custGeom>
            <a:avLst/>
            <a:gdLst/>
            <a:ahLst/>
            <a:cxnLst/>
            <a:rect l="l" t="t" r="r" b="b"/>
            <a:pathLst>
              <a:path w="18992215">
                <a:moveTo>
                  <a:pt x="0" y="0"/>
                </a:moveTo>
                <a:lnTo>
                  <a:pt x="18991955" y="0"/>
                </a:lnTo>
              </a:path>
            </a:pathLst>
          </a:custGeom>
          <a:ln w="20941">
            <a:solidFill>
              <a:srgbClr val="BABABA"/>
            </a:solidFill>
          </a:ln>
        </p:spPr>
        <p:txBody>
          <a:bodyPr wrap="square" lIns="0" tIns="0" rIns="0" bIns="0" rtlCol="0"/>
          <a:lstStyle/>
          <a:p>
            <a:endParaRPr dirty="0"/>
          </a:p>
        </p:txBody>
      </p:sp>
      <p:sp>
        <p:nvSpPr>
          <p:cNvPr id="11" name="object 11"/>
          <p:cNvSpPr/>
          <p:nvPr/>
        </p:nvSpPr>
        <p:spPr>
          <a:xfrm>
            <a:off x="556071" y="7973672"/>
            <a:ext cx="18992215" cy="0"/>
          </a:xfrm>
          <a:custGeom>
            <a:avLst/>
            <a:gdLst/>
            <a:ahLst/>
            <a:cxnLst/>
            <a:rect l="l" t="t" r="r" b="b"/>
            <a:pathLst>
              <a:path w="18992215">
                <a:moveTo>
                  <a:pt x="0" y="0"/>
                </a:moveTo>
                <a:lnTo>
                  <a:pt x="18991955" y="0"/>
                </a:lnTo>
              </a:path>
            </a:pathLst>
          </a:custGeom>
          <a:ln w="20941">
            <a:solidFill>
              <a:srgbClr val="BABABA"/>
            </a:solidFill>
          </a:ln>
        </p:spPr>
        <p:txBody>
          <a:bodyPr wrap="square" lIns="0" tIns="0" rIns="0" bIns="0" rtlCol="0"/>
          <a:lstStyle/>
          <a:p>
            <a:endParaRPr dirty="0"/>
          </a:p>
        </p:txBody>
      </p:sp>
      <p:sp>
        <p:nvSpPr>
          <p:cNvPr id="12" name="object 12"/>
          <p:cNvSpPr/>
          <p:nvPr/>
        </p:nvSpPr>
        <p:spPr>
          <a:xfrm>
            <a:off x="556071" y="8904025"/>
            <a:ext cx="18992215" cy="0"/>
          </a:xfrm>
          <a:custGeom>
            <a:avLst/>
            <a:gdLst/>
            <a:ahLst/>
            <a:cxnLst/>
            <a:rect l="l" t="t" r="r" b="b"/>
            <a:pathLst>
              <a:path w="18992215">
                <a:moveTo>
                  <a:pt x="0" y="0"/>
                </a:moveTo>
                <a:lnTo>
                  <a:pt x="18991955" y="0"/>
                </a:lnTo>
              </a:path>
            </a:pathLst>
          </a:custGeom>
          <a:ln w="20941">
            <a:solidFill>
              <a:srgbClr val="BABABA"/>
            </a:solidFill>
          </a:ln>
        </p:spPr>
        <p:txBody>
          <a:bodyPr wrap="square" lIns="0" tIns="0" rIns="0" bIns="0" rtlCol="0"/>
          <a:lstStyle/>
          <a:p>
            <a:endParaRPr dirty="0"/>
          </a:p>
        </p:txBody>
      </p:sp>
      <p:sp>
        <p:nvSpPr>
          <p:cNvPr id="13" name="object 13"/>
          <p:cNvSpPr/>
          <p:nvPr/>
        </p:nvSpPr>
        <p:spPr>
          <a:xfrm>
            <a:off x="556071" y="9648306"/>
            <a:ext cx="18992215" cy="0"/>
          </a:xfrm>
          <a:custGeom>
            <a:avLst/>
            <a:gdLst/>
            <a:ahLst/>
            <a:cxnLst/>
            <a:rect l="l" t="t" r="r" b="b"/>
            <a:pathLst>
              <a:path w="18992215">
                <a:moveTo>
                  <a:pt x="0" y="0"/>
                </a:moveTo>
                <a:lnTo>
                  <a:pt x="18991955" y="0"/>
                </a:lnTo>
              </a:path>
            </a:pathLst>
          </a:custGeom>
          <a:ln w="20941">
            <a:solidFill>
              <a:srgbClr val="BABABA"/>
            </a:solidFill>
          </a:ln>
        </p:spPr>
        <p:txBody>
          <a:bodyPr wrap="square" lIns="0" tIns="0" rIns="0" bIns="0" rtlCol="0"/>
          <a:lstStyle/>
          <a:p>
            <a:endParaRPr dirty="0"/>
          </a:p>
        </p:txBody>
      </p:sp>
      <p:sp>
        <p:nvSpPr>
          <p:cNvPr id="14" name="object 14"/>
          <p:cNvSpPr/>
          <p:nvPr/>
        </p:nvSpPr>
        <p:spPr>
          <a:xfrm>
            <a:off x="556071" y="10355684"/>
            <a:ext cx="18992215" cy="0"/>
          </a:xfrm>
          <a:custGeom>
            <a:avLst/>
            <a:gdLst/>
            <a:ahLst/>
            <a:cxnLst/>
            <a:rect l="l" t="t" r="r" b="b"/>
            <a:pathLst>
              <a:path w="18992215">
                <a:moveTo>
                  <a:pt x="0" y="0"/>
                </a:moveTo>
                <a:lnTo>
                  <a:pt x="18991955" y="0"/>
                </a:lnTo>
              </a:path>
            </a:pathLst>
          </a:custGeom>
          <a:ln w="20941">
            <a:solidFill>
              <a:srgbClr val="BABABA"/>
            </a:solidFill>
          </a:ln>
        </p:spPr>
        <p:txBody>
          <a:bodyPr wrap="square" lIns="0" tIns="0" rIns="0" bIns="0" rtlCol="0"/>
          <a:lstStyle/>
          <a:p>
            <a:endParaRPr dirty="0"/>
          </a:p>
        </p:txBody>
      </p:sp>
      <p:sp>
        <p:nvSpPr>
          <p:cNvPr id="16" name="TextBox 15">
            <a:extLst>
              <a:ext uri="{FF2B5EF4-FFF2-40B4-BE49-F238E27FC236}">
                <a16:creationId xmlns:a16="http://schemas.microsoft.com/office/drawing/2014/main" id="{5B37451E-C340-1E00-40B0-F29733F35799}"/>
              </a:ext>
            </a:extLst>
          </p:cNvPr>
          <p:cNvSpPr txBox="1"/>
          <p:nvPr/>
        </p:nvSpPr>
        <p:spPr>
          <a:xfrm>
            <a:off x="527699" y="2303677"/>
            <a:ext cx="10050378" cy="707886"/>
          </a:xfrm>
          <a:prstGeom prst="rect">
            <a:avLst/>
          </a:prstGeom>
          <a:noFill/>
        </p:spPr>
        <p:txBody>
          <a:bodyPr wrap="square">
            <a:spAutoFit/>
          </a:bodyPr>
          <a:lstStyle/>
          <a:p>
            <a:pPr marL="12700">
              <a:lnSpc>
                <a:spcPct val="100000"/>
              </a:lnSpc>
              <a:spcBef>
                <a:spcPts val="95"/>
              </a:spcBef>
            </a:pPr>
            <a:r>
              <a:rPr lang="en-US" sz="4000" b="1" dirty="0">
                <a:solidFill>
                  <a:srgbClr val="19376D"/>
                </a:solidFill>
                <a:latin typeface="Montserrat Bold"/>
                <a:cs typeface="Verdana"/>
              </a:rPr>
              <a:t>Detail</a:t>
            </a:r>
            <a:endParaRPr lang="en-US" sz="4000" dirty="0">
              <a:latin typeface="Montserrat Bold"/>
              <a:cs typeface="Verdana"/>
            </a:endParaRPr>
          </a:p>
        </p:txBody>
      </p:sp>
      <p:sp>
        <p:nvSpPr>
          <p:cNvPr id="18" name="TextBox 17">
            <a:extLst>
              <a:ext uri="{FF2B5EF4-FFF2-40B4-BE49-F238E27FC236}">
                <a16:creationId xmlns:a16="http://schemas.microsoft.com/office/drawing/2014/main" id="{4A9F9A4D-FA74-C175-100B-93994A50FD04}"/>
              </a:ext>
            </a:extLst>
          </p:cNvPr>
          <p:cNvSpPr txBox="1"/>
          <p:nvPr/>
        </p:nvSpPr>
        <p:spPr>
          <a:xfrm>
            <a:off x="515018" y="3044547"/>
            <a:ext cx="10050378" cy="430887"/>
          </a:xfrm>
          <a:prstGeom prst="rect">
            <a:avLst/>
          </a:prstGeom>
          <a:noFill/>
        </p:spPr>
        <p:txBody>
          <a:bodyPr wrap="square">
            <a:spAutoFit/>
          </a:bodyPr>
          <a:lstStyle/>
          <a:p>
            <a:pPr marL="12700">
              <a:lnSpc>
                <a:spcPct val="100000"/>
              </a:lnSpc>
              <a:spcBef>
                <a:spcPts val="2290"/>
              </a:spcBef>
            </a:pPr>
            <a:r>
              <a:rPr lang="en-US" sz="2200" dirty="0">
                <a:solidFill>
                  <a:srgbClr val="576CBC"/>
                </a:solidFill>
                <a:latin typeface="Montserrat Medium" panose="00000600000000000000" pitchFamily="50" charset="0"/>
                <a:cs typeface="Arial Black"/>
              </a:rPr>
              <a:t>We cannot disrupt service to clients on Day 1</a:t>
            </a:r>
            <a:endParaRPr lang="en-US" sz="2200" dirty="0">
              <a:latin typeface="Montserrat Medium" panose="00000600000000000000" pitchFamily="50" charset="0"/>
              <a:cs typeface="Arial Black"/>
            </a:endParaRPr>
          </a:p>
        </p:txBody>
      </p:sp>
      <p:sp>
        <p:nvSpPr>
          <p:cNvPr id="20" name="TextBox 19">
            <a:extLst>
              <a:ext uri="{FF2B5EF4-FFF2-40B4-BE49-F238E27FC236}">
                <a16:creationId xmlns:a16="http://schemas.microsoft.com/office/drawing/2014/main" id="{90C59F48-9110-1E66-4E2D-29814ADD5D76}"/>
              </a:ext>
            </a:extLst>
          </p:cNvPr>
          <p:cNvSpPr txBox="1"/>
          <p:nvPr/>
        </p:nvSpPr>
        <p:spPr>
          <a:xfrm>
            <a:off x="515018" y="3680367"/>
            <a:ext cx="19402236" cy="430887"/>
          </a:xfrm>
          <a:prstGeom prst="rect">
            <a:avLst/>
          </a:prstGeom>
          <a:noFill/>
        </p:spPr>
        <p:txBody>
          <a:bodyPr wrap="square">
            <a:spAutoFit/>
          </a:bodyPr>
          <a:lstStyle/>
          <a:p>
            <a:r>
              <a:rPr lang="en-US" sz="2200" dirty="0">
                <a:solidFill>
                  <a:srgbClr val="576CBC"/>
                </a:solidFill>
                <a:latin typeface="Montserrat Medium" panose="00000600000000000000" pitchFamily="50" charset="0"/>
                <a:cs typeface="Arial Black"/>
              </a:rPr>
              <a:t>We do need to acknowledge the deal with staff and have appropriate communications (briefings, standardized FAQ’s etc.) </a:t>
            </a:r>
            <a:endParaRPr lang="en-US" sz="2200" dirty="0"/>
          </a:p>
        </p:txBody>
      </p:sp>
      <p:sp>
        <p:nvSpPr>
          <p:cNvPr id="22" name="TextBox 21">
            <a:extLst>
              <a:ext uri="{FF2B5EF4-FFF2-40B4-BE49-F238E27FC236}">
                <a16:creationId xmlns:a16="http://schemas.microsoft.com/office/drawing/2014/main" id="{5DD65A76-3BDC-F145-B0D4-D64BC694F6B6}"/>
              </a:ext>
            </a:extLst>
          </p:cNvPr>
          <p:cNvSpPr txBox="1"/>
          <p:nvPr/>
        </p:nvSpPr>
        <p:spPr>
          <a:xfrm>
            <a:off x="515018" y="4078427"/>
            <a:ext cx="13110804" cy="778226"/>
          </a:xfrm>
          <a:prstGeom prst="rect">
            <a:avLst/>
          </a:prstGeom>
          <a:noFill/>
        </p:spPr>
        <p:txBody>
          <a:bodyPr wrap="square">
            <a:spAutoFit/>
          </a:bodyPr>
          <a:lstStyle/>
          <a:p>
            <a:pPr marL="12700" marR="2286000" indent="-635">
              <a:lnSpc>
                <a:spcPct val="243800"/>
              </a:lnSpc>
            </a:pPr>
            <a:r>
              <a:rPr lang="en-US" sz="2200" dirty="0">
                <a:solidFill>
                  <a:srgbClr val="576CBC"/>
                </a:solidFill>
                <a:latin typeface="Montserrat Medium" panose="00000600000000000000" pitchFamily="50" charset="0"/>
                <a:cs typeface="Arial Black"/>
              </a:rPr>
              <a:t>All staff work in usual locations, following current BAU model</a:t>
            </a:r>
            <a:endParaRPr lang="en-US" sz="2200" dirty="0">
              <a:latin typeface="Montserrat Medium" panose="00000600000000000000" pitchFamily="50" charset="0"/>
              <a:cs typeface="Arial Black"/>
            </a:endParaRPr>
          </a:p>
        </p:txBody>
      </p:sp>
      <p:sp>
        <p:nvSpPr>
          <p:cNvPr id="24" name="TextBox 23">
            <a:extLst>
              <a:ext uri="{FF2B5EF4-FFF2-40B4-BE49-F238E27FC236}">
                <a16:creationId xmlns:a16="http://schemas.microsoft.com/office/drawing/2014/main" id="{21C3A863-5C53-D4EC-CE6C-A7407673ACC2}"/>
              </a:ext>
            </a:extLst>
          </p:cNvPr>
          <p:cNvSpPr txBox="1"/>
          <p:nvPr/>
        </p:nvSpPr>
        <p:spPr>
          <a:xfrm>
            <a:off x="515018" y="5067955"/>
            <a:ext cx="14247060" cy="757067"/>
          </a:xfrm>
          <a:prstGeom prst="rect">
            <a:avLst/>
          </a:prstGeom>
          <a:noFill/>
        </p:spPr>
        <p:txBody>
          <a:bodyPr wrap="square">
            <a:spAutoFit/>
          </a:bodyPr>
          <a:lstStyle/>
          <a:p>
            <a:pPr marL="12700" marR="440055">
              <a:lnSpc>
                <a:spcPct val="101200"/>
              </a:lnSpc>
            </a:pPr>
            <a:r>
              <a:rPr lang="en-US" sz="2200" dirty="0">
                <a:solidFill>
                  <a:srgbClr val="576CBC"/>
                </a:solidFill>
                <a:latin typeface="Montserrat Medium" panose="00000600000000000000" pitchFamily="50" charset="0"/>
                <a:cs typeface="Arial Black"/>
              </a:rPr>
              <a:t>There are no reporting line changes or team structural changes on Day 1 – that will be planned changes following organization structure announcements post close</a:t>
            </a:r>
            <a:endParaRPr lang="en-US" sz="2200" dirty="0">
              <a:latin typeface="Montserrat Medium" panose="00000600000000000000" pitchFamily="50" charset="0"/>
              <a:cs typeface="Arial Black"/>
            </a:endParaRPr>
          </a:p>
        </p:txBody>
      </p:sp>
      <p:sp>
        <p:nvSpPr>
          <p:cNvPr id="26" name="TextBox 25">
            <a:extLst>
              <a:ext uri="{FF2B5EF4-FFF2-40B4-BE49-F238E27FC236}">
                <a16:creationId xmlns:a16="http://schemas.microsoft.com/office/drawing/2014/main" id="{D71E8882-A031-546A-6EE3-166DB7153A89}"/>
              </a:ext>
            </a:extLst>
          </p:cNvPr>
          <p:cNvSpPr txBox="1"/>
          <p:nvPr/>
        </p:nvSpPr>
        <p:spPr>
          <a:xfrm>
            <a:off x="515018" y="5935783"/>
            <a:ext cx="15972649" cy="757067"/>
          </a:xfrm>
          <a:prstGeom prst="rect">
            <a:avLst/>
          </a:prstGeom>
          <a:noFill/>
        </p:spPr>
        <p:txBody>
          <a:bodyPr wrap="square">
            <a:spAutoFit/>
          </a:bodyPr>
          <a:lstStyle/>
          <a:p>
            <a:pPr marL="12700" marR="546735">
              <a:lnSpc>
                <a:spcPct val="101200"/>
              </a:lnSpc>
              <a:spcBef>
                <a:spcPts val="1739"/>
              </a:spcBef>
            </a:pPr>
            <a:r>
              <a:rPr lang="en-US" sz="2200" dirty="0">
                <a:solidFill>
                  <a:srgbClr val="576CBC"/>
                </a:solidFill>
                <a:latin typeface="Montserrat Medium" panose="00000600000000000000" pitchFamily="50" charset="0"/>
                <a:cs typeface="Arial Black"/>
              </a:rPr>
              <a:t>Current managerial structure to be honored and included in comms / escalation – but needs to still allow quick decision making for any escalations at a local level</a:t>
            </a:r>
            <a:endParaRPr lang="en-US" sz="2200" dirty="0">
              <a:latin typeface="Montserrat Medium" panose="00000600000000000000" pitchFamily="50" charset="0"/>
              <a:cs typeface="Arial Black"/>
            </a:endParaRPr>
          </a:p>
        </p:txBody>
      </p:sp>
      <p:sp>
        <p:nvSpPr>
          <p:cNvPr id="28" name="TextBox 27">
            <a:extLst>
              <a:ext uri="{FF2B5EF4-FFF2-40B4-BE49-F238E27FC236}">
                <a16:creationId xmlns:a16="http://schemas.microsoft.com/office/drawing/2014/main" id="{8C04D828-FE08-2DA6-7D54-590FBC1D3E1C}"/>
              </a:ext>
            </a:extLst>
          </p:cNvPr>
          <p:cNvSpPr txBox="1"/>
          <p:nvPr/>
        </p:nvSpPr>
        <p:spPr>
          <a:xfrm>
            <a:off x="515018" y="6854118"/>
            <a:ext cx="18879238" cy="430887"/>
          </a:xfrm>
          <a:prstGeom prst="rect">
            <a:avLst/>
          </a:prstGeom>
          <a:noFill/>
        </p:spPr>
        <p:txBody>
          <a:bodyPr wrap="square">
            <a:spAutoFit/>
          </a:bodyPr>
          <a:lstStyle/>
          <a:p>
            <a:pPr marL="12700">
              <a:lnSpc>
                <a:spcPct val="100000"/>
              </a:lnSpc>
              <a:spcBef>
                <a:spcPts val="2020"/>
              </a:spcBef>
              <a:tabLst>
                <a:tab pos="13637260" algn="l"/>
              </a:tabLst>
            </a:pPr>
            <a:r>
              <a:rPr lang="en-US" sz="2200" dirty="0">
                <a:solidFill>
                  <a:srgbClr val="576CBC"/>
                </a:solidFill>
                <a:latin typeface="Montserrat Medium" panose="00000600000000000000" pitchFamily="50" charset="0"/>
                <a:cs typeface="Arial Black"/>
              </a:rPr>
              <a:t>Give existing clients new business will go on existing infrastructure, billing will come from this platform (Acquirer or Acquiree)</a:t>
            </a:r>
            <a:endParaRPr lang="en-US" sz="2200" dirty="0">
              <a:latin typeface="Montserrat Medium" panose="00000600000000000000" pitchFamily="50" charset="0"/>
              <a:cs typeface="Arial Black"/>
            </a:endParaRPr>
          </a:p>
        </p:txBody>
      </p:sp>
      <p:sp>
        <p:nvSpPr>
          <p:cNvPr id="30" name="TextBox 29">
            <a:extLst>
              <a:ext uri="{FF2B5EF4-FFF2-40B4-BE49-F238E27FC236}">
                <a16:creationId xmlns:a16="http://schemas.microsoft.com/office/drawing/2014/main" id="{71310921-02FB-E170-3F28-7FE81D15957A}"/>
              </a:ext>
            </a:extLst>
          </p:cNvPr>
          <p:cNvSpPr txBox="1"/>
          <p:nvPr/>
        </p:nvSpPr>
        <p:spPr>
          <a:xfrm>
            <a:off x="515018" y="7455401"/>
            <a:ext cx="19135284" cy="430887"/>
          </a:xfrm>
          <a:prstGeom prst="rect">
            <a:avLst/>
          </a:prstGeom>
          <a:noFill/>
        </p:spPr>
        <p:txBody>
          <a:bodyPr wrap="square">
            <a:spAutoFit/>
          </a:bodyPr>
          <a:lstStyle/>
          <a:p>
            <a:pPr marL="12700">
              <a:lnSpc>
                <a:spcPct val="100000"/>
              </a:lnSpc>
            </a:pPr>
            <a:r>
              <a:rPr lang="en-US" sz="2200" dirty="0">
                <a:solidFill>
                  <a:srgbClr val="576CBC"/>
                </a:solidFill>
                <a:latin typeface="Montserrat Medium" panose="00000600000000000000" pitchFamily="50" charset="0"/>
                <a:cs typeface="Arial Black"/>
              </a:rPr>
              <a:t>Existing materials (quotes, legal docs, MSA’s etc.) to be use. There is no harmonization of legal documentation in the near term</a:t>
            </a:r>
          </a:p>
        </p:txBody>
      </p:sp>
      <p:sp>
        <p:nvSpPr>
          <p:cNvPr id="32" name="TextBox 31">
            <a:extLst>
              <a:ext uri="{FF2B5EF4-FFF2-40B4-BE49-F238E27FC236}">
                <a16:creationId xmlns:a16="http://schemas.microsoft.com/office/drawing/2014/main" id="{69728A33-7BC3-2CBB-9987-EC2880056EFC}"/>
              </a:ext>
            </a:extLst>
          </p:cNvPr>
          <p:cNvSpPr txBox="1"/>
          <p:nvPr/>
        </p:nvSpPr>
        <p:spPr>
          <a:xfrm>
            <a:off x="515018" y="8055354"/>
            <a:ext cx="17445141" cy="757067"/>
          </a:xfrm>
          <a:prstGeom prst="rect">
            <a:avLst/>
          </a:prstGeom>
          <a:noFill/>
        </p:spPr>
        <p:txBody>
          <a:bodyPr wrap="square">
            <a:spAutoFit/>
          </a:bodyPr>
          <a:lstStyle/>
          <a:p>
            <a:pPr marL="12700" marR="5080">
              <a:lnSpc>
                <a:spcPct val="101200"/>
              </a:lnSpc>
            </a:pPr>
            <a:r>
              <a:rPr lang="en-US" sz="2200" dirty="0">
                <a:solidFill>
                  <a:srgbClr val="576CBC"/>
                </a:solidFill>
                <a:latin typeface="Montserrat Medium" panose="00000600000000000000" pitchFamily="50" charset="0"/>
                <a:cs typeface="Arial Black"/>
              </a:rPr>
              <a:t>We will agree on revenue budget process with Finance for recognizing revenue across Acquirer/Acquiree so we can make the right decision on where to onboard clients regardless of incentives</a:t>
            </a:r>
            <a:endParaRPr lang="en-US" sz="2200" dirty="0">
              <a:latin typeface="Montserrat Medium" panose="00000600000000000000" pitchFamily="50" charset="0"/>
              <a:cs typeface="Arial Black"/>
            </a:endParaRPr>
          </a:p>
        </p:txBody>
      </p:sp>
      <p:sp>
        <p:nvSpPr>
          <p:cNvPr id="34" name="TextBox 33">
            <a:extLst>
              <a:ext uri="{FF2B5EF4-FFF2-40B4-BE49-F238E27FC236}">
                <a16:creationId xmlns:a16="http://schemas.microsoft.com/office/drawing/2014/main" id="{DCA7149F-BFF9-FDB2-9B9E-26F41B193854}"/>
              </a:ext>
            </a:extLst>
          </p:cNvPr>
          <p:cNvSpPr txBox="1"/>
          <p:nvPr/>
        </p:nvSpPr>
        <p:spPr>
          <a:xfrm>
            <a:off x="515018" y="9102092"/>
            <a:ext cx="16506636" cy="430887"/>
          </a:xfrm>
          <a:prstGeom prst="rect">
            <a:avLst/>
          </a:prstGeom>
          <a:noFill/>
        </p:spPr>
        <p:txBody>
          <a:bodyPr wrap="square">
            <a:spAutoFit/>
          </a:bodyPr>
          <a:lstStyle/>
          <a:p>
            <a:r>
              <a:rPr lang="en-US" sz="2200" dirty="0">
                <a:solidFill>
                  <a:srgbClr val="576CBC"/>
                </a:solidFill>
                <a:latin typeface="Montserrat Medium" panose="00000600000000000000" pitchFamily="50" charset="0"/>
                <a:cs typeface="Arial Black"/>
              </a:rPr>
              <a:t>There will be a ‘command and control’ structure in place for Day 1 and subsequent days for a period of time </a:t>
            </a:r>
            <a:endParaRPr lang="en-US" sz="2200" dirty="0"/>
          </a:p>
        </p:txBody>
      </p:sp>
      <p:sp>
        <p:nvSpPr>
          <p:cNvPr id="36" name="TextBox 35">
            <a:extLst>
              <a:ext uri="{FF2B5EF4-FFF2-40B4-BE49-F238E27FC236}">
                <a16:creationId xmlns:a16="http://schemas.microsoft.com/office/drawing/2014/main" id="{224DAC00-EE63-AE24-64BB-FC8FA9E7FC52}"/>
              </a:ext>
            </a:extLst>
          </p:cNvPr>
          <p:cNvSpPr txBox="1"/>
          <p:nvPr/>
        </p:nvSpPr>
        <p:spPr>
          <a:xfrm>
            <a:off x="515018" y="9516667"/>
            <a:ext cx="15721283" cy="716478"/>
          </a:xfrm>
          <a:prstGeom prst="rect">
            <a:avLst/>
          </a:prstGeom>
          <a:noFill/>
        </p:spPr>
        <p:txBody>
          <a:bodyPr wrap="square">
            <a:spAutoFit/>
          </a:bodyPr>
          <a:lstStyle/>
          <a:p>
            <a:pPr marL="12700" marR="4253230">
              <a:lnSpc>
                <a:spcPts val="5790"/>
              </a:lnSpc>
              <a:spcBef>
                <a:spcPts val="55"/>
              </a:spcBef>
            </a:pPr>
            <a:r>
              <a:rPr lang="en-US" sz="2200" dirty="0">
                <a:solidFill>
                  <a:srgbClr val="576CBC"/>
                </a:solidFill>
                <a:latin typeface="Montserrat Medium" panose="00000600000000000000" pitchFamily="50" charset="0"/>
                <a:cs typeface="Arial Black"/>
              </a:rPr>
              <a:t>We will follow the business as usual process for reporting incidents</a:t>
            </a:r>
            <a:endParaRPr lang="en-US" sz="2200" dirty="0">
              <a:latin typeface="Montserrat Medium" panose="00000600000000000000" pitchFamily="50" charset="0"/>
              <a:cs typeface="Arial Black"/>
            </a:endParaRPr>
          </a:p>
        </p:txBody>
      </p:sp>
      <p:sp>
        <p:nvSpPr>
          <p:cNvPr id="38" name="TextBox 37">
            <a:extLst>
              <a:ext uri="{FF2B5EF4-FFF2-40B4-BE49-F238E27FC236}">
                <a16:creationId xmlns:a16="http://schemas.microsoft.com/office/drawing/2014/main" id="{46D22226-53ED-A531-0E24-1633FB82D96C}"/>
              </a:ext>
            </a:extLst>
          </p:cNvPr>
          <p:cNvSpPr txBox="1"/>
          <p:nvPr/>
        </p:nvSpPr>
        <p:spPr>
          <a:xfrm>
            <a:off x="515018" y="10582894"/>
            <a:ext cx="14349684" cy="430887"/>
          </a:xfrm>
          <a:prstGeom prst="rect">
            <a:avLst/>
          </a:prstGeom>
          <a:noFill/>
        </p:spPr>
        <p:txBody>
          <a:bodyPr wrap="square">
            <a:spAutoFit/>
          </a:bodyPr>
          <a:lstStyle/>
          <a:p>
            <a:pPr marL="12700">
              <a:lnSpc>
                <a:spcPct val="100000"/>
              </a:lnSpc>
            </a:pPr>
            <a:r>
              <a:rPr lang="en-US" sz="2200" dirty="0">
                <a:solidFill>
                  <a:srgbClr val="576CBC"/>
                </a:solidFill>
                <a:latin typeface="Montserrat Medium" panose="00000600000000000000" pitchFamily="50" charset="0"/>
                <a:cs typeface="Arial Black"/>
              </a:rPr>
              <a:t>Integration related incidents will be escalated to the IMO (War Room process)</a:t>
            </a:r>
            <a:endParaRPr lang="en-US" sz="2200" dirty="0">
              <a:latin typeface="Montserrat Medium" panose="00000600000000000000" pitchFamily="50" charset="0"/>
              <a:cs typeface="Arial Black"/>
            </a:endParaRPr>
          </a:p>
        </p:txBody>
      </p:sp>
      <p:sp>
        <p:nvSpPr>
          <p:cNvPr id="4" name="Slide Number Placeholder 3">
            <a:extLst>
              <a:ext uri="{FF2B5EF4-FFF2-40B4-BE49-F238E27FC236}">
                <a16:creationId xmlns:a16="http://schemas.microsoft.com/office/drawing/2014/main" id="{66E36D1F-FA33-083C-4C55-748D51E88A2B}"/>
              </a:ext>
            </a:extLst>
          </p:cNvPr>
          <p:cNvSpPr>
            <a:spLocks noGrp="1"/>
          </p:cNvSpPr>
          <p:nvPr>
            <p:ph type="sldNum" sz="quarter" idx="7"/>
          </p:nvPr>
        </p:nvSpPr>
        <p:spPr>
          <a:xfrm>
            <a:off x="14474953" y="10517696"/>
            <a:ext cx="4623943" cy="276999"/>
          </a:xfrm>
        </p:spPr>
        <p:txBody>
          <a:bodyPr/>
          <a:lstStyle/>
          <a:p>
            <a:fld id="{B6F15528-21DE-4FAA-801E-634DDDAF4B2B}" type="slidenum">
              <a:rPr lang="en-US" smtClean="0"/>
              <a:t>5</a:t>
            </a:fld>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15A9FA25-9126-B2AD-6FA0-34DAD1063676}"/>
              </a:ext>
            </a:extLst>
          </p:cNvPr>
          <p:cNvSpPr/>
          <p:nvPr/>
        </p:nvSpPr>
        <p:spPr>
          <a:xfrm>
            <a:off x="10204450" y="2987675"/>
            <a:ext cx="6355302" cy="7010400"/>
          </a:xfrm>
          <a:prstGeom prst="roundRect">
            <a:avLst>
              <a:gd name="adj" fmla="val 4298"/>
            </a:avLst>
          </a:prstGeom>
          <a:solidFill>
            <a:srgbClr val="19376D"/>
          </a:solidFill>
          <a:ln>
            <a:noFill/>
          </a:ln>
          <a:effectLst>
            <a:outerShdw blurRad="317500" dist="1778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Rounded Corners 5">
            <a:extLst>
              <a:ext uri="{FF2B5EF4-FFF2-40B4-BE49-F238E27FC236}">
                <a16:creationId xmlns:a16="http://schemas.microsoft.com/office/drawing/2014/main" id="{0C9C3209-9EC8-A171-9BDB-C07BBEDDF62E}"/>
              </a:ext>
            </a:extLst>
          </p:cNvPr>
          <p:cNvSpPr/>
          <p:nvPr/>
        </p:nvSpPr>
        <p:spPr>
          <a:xfrm>
            <a:off x="3548239" y="2987675"/>
            <a:ext cx="6355302" cy="7010400"/>
          </a:xfrm>
          <a:prstGeom prst="roundRect">
            <a:avLst>
              <a:gd name="adj" fmla="val 4298"/>
            </a:avLst>
          </a:prstGeom>
          <a:solidFill>
            <a:srgbClr val="19376D"/>
          </a:solidFill>
          <a:ln>
            <a:noFill/>
          </a:ln>
          <a:effectLst>
            <a:outerShdw blurRad="317500" dist="1778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object 2"/>
          <p:cNvSpPr/>
          <p:nvPr/>
        </p:nvSpPr>
        <p:spPr>
          <a:xfrm>
            <a:off x="3767424" y="875355"/>
            <a:ext cx="16337280" cy="1057275"/>
          </a:xfrm>
          <a:custGeom>
            <a:avLst/>
            <a:gdLst/>
            <a:ahLst/>
            <a:cxnLst/>
            <a:rect l="l" t="t" r="r" b="b"/>
            <a:pathLst>
              <a:path w="16337280" h="1057275">
                <a:moveTo>
                  <a:pt x="16336664" y="0"/>
                </a:moveTo>
                <a:lnTo>
                  <a:pt x="0" y="0"/>
                </a:lnTo>
                <a:lnTo>
                  <a:pt x="0" y="1057035"/>
                </a:lnTo>
                <a:lnTo>
                  <a:pt x="16336664" y="1057035"/>
                </a:lnTo>
                <a:lnTo>
                  <a:pt x="16336664" y="0"/>
                </a:lnTo>
                <a:close/>
              </a:path>
            </a:pathLst>
          </a:custGeom>
          <a:solidFill>
            <a:srgbClr val="19376D"/>
          </a:solidFill>
        </p:spPr>
        <p:txBody>
          <a:bodyPr wrap="square" lIns="0" tIns="0" rIns="0" bIns="0" rtlCol="0"/>
          <a:lstStyle/>
          <a:p>
            <a:endParaRPr dirty="0"/>
          </a:p>
        </p:txBody>
      </p:sp>
      <p:sp>
        <p:nvSpPr>
          <p:cNvPr id="3" name="object 3"/>
          <p:cNvSpPr txBox="1">
            <a:spLocks noGrp="1"/>
          </p:cNvSpPr>
          <p:nvPr>
            <p:ph type="title"/>
          </p:nvPr>
        </p:nvSpPr>
        <p:spPr>
          <a:xfrm>
            <a:off x="1157574" y="788651"/>
            <a:ext cx="8208676" cy="1112484"/>
          </a:xfrm>
          <a:prstGeom prst="rect">
            <a:avLst/>
          </a:prstGeom>
        </p:spPr>
        <p:txBody>
          <a:bodyPr vert="horz" wrap="square" lIns="0" tIns="12065" rIns="0" bIns="0" rtlCol="0">
            <a:spAutoFit/>
          </a:bodyPr>
          <a:lstStyle/>
          <a:p>
            <a:pPr marL="12700">
              <a:lnSpc>
                <a:spcPct val="100000"/>
              </a:lnSpc>
              <a:spcBef>
                <a:spcPts val="95"/>
              </a:spcBef>
            </a:pPr>
            <a:r>
              <a:rPr sz="7200" dirty="0">
                <a:solidFill>
                  <a:srgbClr val="19376D"/>
                </a:solidFill>
                <a:latin typeface="Montserrat Bold"/>
              </a:rPr>
              <a:t>Day 1 </a:t>
            </a:r>
            <a:r>
              <a:rPr sz="7200" dirty="0">
                <a:latin typeface="Montserrat Bold"/>
              </a:rPr>
              <a:t>Oversight</a:t>
            </a:r>
          </a:p>
        </p:txBody>
      </p:sp>
      <p:sp>
        <p:nvSpPr>
          <p:cNvPr id="12" name="TextBox 11">
            <a:extLst>
              <a:ext uri="{FF2B5EF4-FFF2-40B4-BE49-F238E27FC236}">
                <a16:creationId xmlns:a16="http://schemas.microsoft.com/office/drawing/2014/main" id="{1B4A8513-F5F3-A99E-A4F4-4C9FBB1BEEA5}"/>
              </a:ext>
            </a:extLst>
          </p:cNvPr>
          <p:cNvSpPr txBox="1"/>
          <p:nvPr/>
        </p:nvSpPr>
        <p:spPr>
          <a:xfrm>
            <a:off x="3849148" y="3266824"/>
            <a:ext cx="3806391" cy="954107"/>
          </a:xfrm>
          <a:prstGeom prst="rect">
            <a:avLst/>
          </a:prstGeom>
          <a:noFill/>
        </p:spPr>
        <p:txBody>
          <a:bodyPr wrap="square">
            <a:spAutoFit/>
          </a:bodyPr>
          <a:lstStyle/>
          <a:p>
            <a:pPr marL="12700">
              <a:lnSpc>
                <a:spcPct val="100000"/>
              </a:lnSpc>
              <a:spcBef>
                <a:spcPts val="90"/>
              </a:spcBef>
            </a:pPr>
            <a:r>
              <a:rPr lang="en-US" sz="2800" b="1" dirty="0">
                <a:solidFill>
                  <a:schemeClr val="bg1"/>
                </a:solidFill>
                <a:latin typeface="Montserrat Bold"/>
                <a:cs typeface="Verdana"/>
              </a:rPr>
              <a:t>We will manage Day 1 so we can:</a:t>
            </a:r>
            <a:endParaRPr lang="en-US" sz="2800" dirty="0">
              <a:solidFill>
                <a:schemeClr val="bg1"/>
              </a:solidFill>
              <a:latin typeface="Montserrat Bold"/>
              <a:cs typeface="Verdana"/>
            </a:endParaRPr>
          </a:p>
        </p:txBody>
      </p:sp>
      <p:sp>
        <p:nvSpPr>
          <p:cNvPr id="16" name="TextBox 15">
            <a:extLst>
              <a:ext uri="{FF2B5EF4-FFF2-40B4-BE49-F238E27FC236}">
                <a16:creationId xmlns:a16="http://schemas.microsoft.com/office/drawing/2014/main" id="{8E8D41F9-5FA1-B70D-9159-7EFDF1DABEEE}"/>
              </a:ext>
            </a:extLst>
          </p:cNvPr>
          <p:cNvSpPr txBox="1"/>
          <p:nvPr/>
        </p:nvSpPr>
        <p:spPr>
          <a:xfrm>
            <a:off x="10720653" y="3266824"/>
            <a:ext cx="3657600" cy="954107"/>
          </a:xfrm>
          <a:prstGeom prst="rect">
            <a:avLst/>
          </a:prstGeom>
          <a:noFill/>
        </p:spPr>
        <p:txBody>
          <a:bodyPr wrap="square">
            <a:spAutoFit/>
          </a:bodyPr>
          <a:lstStyle/>
          <a:p>
            <a:pPr marL="12700">
              <a:lnSpc>
                <a:spcPct val="100000"/>
              </a:lnSpc>
              <a:spcBef>
                <a:spcPts val="2090"/>
              </a:spcBef>
            </a:pPr>
            <a:r>
              <a:rPr lang="en-US" sz="2800" b="1" dirty="0">
                <a:solidFill>
                  <a:schemeClr val="bg1"/>
                </a:solidFill>
                <a:latin typeface="Montserrat Bold"/>
                <a:cs typeface="Verdana"/>
              </a:rPr>
              <a:t>Incident Management:</a:t>
            </a:r>
            <a:endParaRPr lang="en-US" sz="2800" dirty="0">
              <a:solidFill>
                <a:schemeClr val="bg1"/>
              </a:solidFill>
              <a:latin typeface="Montserrat Bold"/>
              <a:cs typeface="Verdana"/>
            </a:endParaRPr>
          </a:p>
        </p:txBody>
      </p:sp>
      <p:sp>
        <p:nvSpPr>
          <p:cNvPr id="5" name="TextBox 4">
            <a:extLst>
              <a:ext uri="{FF2B5EF4-FFF2-40B4-BE49-F238E27FC236}">
                <a16:creationId xmlns:a16="http://schemas.microsoft.com/office/drawing/2014/main" id="{58B56797-7D01-7098-3670-08BD51B69569}"/>
              </a:ext>
            </a:extLst>
          </p:cNvPr>
          <p:cNvSpPr txBox="1"/>
          <p:nvPr/>
        </p:nvSpPr>
        <p:spPr>
          <a:xfrm>
            <a:off x="3849148" y="4556380"/>
            <a:ext cx="5638800" cy="5010089"/>
          </a:xfrm>
          <a:prstGeom prst="rect">
            <a:avLst/>
          </a:prstGeom>
          <a:noFill/>
        </p:spPr>
        <p:txBody>
          <a:bodyPr wrap="square">
            <a:spAutoFit/>
          </a:bodyPr>
          <a:lstStyle/>
          <a:p>
            <a:pPr marL="342900" marR="0" lvl="0" indent="-342900">
              <a:lnSpc>
                <a:spcPct val="107000"/>
              </a:lnSpc>
              <a:spcBef>
                <a:spcPts val="0"/>
              </a:spcBef>
              <a:spcAft>
                <a:spcPts val="0"/>
              </a:spcAft>
              <a:buClr>
                <a:schemeClr val="bg1"/>
              </a:buClr>
              <a:buSzPct val="140000"/>
              <a:buFont typeface="Wingdings" panose="05000000000000000000" pitchFamily="2" charset="2"/>
              <a:buChar char="§"/>
            </a:pPr>
            <a:r>
              <a:rPr lang="en-US" sz="2000" kern="100" dirty="0">
                <a:solidFill>
                  <a:schemeClr val="bg1"/>
                </a:solidFill>
                <a:effectLst/>
                <a:latin typeface="Montserrat" panose="00000500000000000000" pitchFamily="50" charset="0"/>
                <a:ea typeface="Calibri" panose="020F0502020204030204" pitchFamily="34" charset="0"/>
                <a:cs typeface="Times New Roman" panose="02020603050405020304" pitchFamily="18" charset="0"/>
              </a:rPr>
              <a:t>Monitor client calls for any underlying issues about the transaction Keep in touch with staff</a:t>
            </a:r>
          </a:p>
          <a:p>
            <a:pPr marL="342900" marR="0" lvl="0" indent="-342900">
              <a:lnSpc>
                <a:spcPct val="107000"/>
              </a:lnSpc>
              <a:spcBef>
                <a:spcPts val="0"/>
              </a:spcBef>
              <a:spcAft>
                <a:spcPts val="0"/>
              </a:spcAft>
              <a:buClr>
                <a:schemeClr val="bg1"/>
              </a:buClr>
              <a:buSzPct val="140000"/>
              <a:buFont typeface="Wingdings" panose="05000000000000000000" pitchFamily="2" charset="2"/>
              <a:buChar char="§"/>
            </a:pPr>
            <a:endParaRPr lang="en-US" sz="2000" kern="100" dirty="0">
              <a:solidFill>
                <a:schemeClr val="bg1"/>
              </a:solidFill>
              <a:latin typeface="Montserrat" panose="00000500000000000000" pitchFamily="50" charset="0"/>
              <a:ea typeface="Calibri" panose="020F0502020204030204" pitchFamily="34" charset="0"/>
              <a:cs typeface="Times New Roman" panose="02020603050405020304" pitchFamily="18" charset="0"/>
            </a:endParaRPr>
          </a:p>
          <a:p>
            <a:pPr marL="342900" indent="-342900">
              <a:lnSpc>
                <a:spcPct val="107000"/>
              </a:lnSpc>
              <a:buClr>
                <a:schemeClr val="bg1"/>
              </a:buClr>
              <a:buSzPct val="140000"/>
              <a:buFont typeface="Wingdings" panose="05000000000000000000" pitchFamily="2" charset="2"/>
              <a:buChar char="§"/>
            </a:pPr>
            <a:r>
              <a:rPr lang="en-GB" sz="2000" dirty="0">
                <a:solidFill>
                  <a:schemeClr val="bg1"/>
                </a:solidFill>
                <a:latin typeface="Montserrat" panose="00000500000000000000" pitchFamily="50" charset="0"/>
              </a:rPr>
              <a:t>Keep in touch with staff </a:t>
            </a:r>
            <a:endParaRPr lang="en-US" sz="2000" kern="100" dirty="0">
              <a:solidFill>
                <a:schemeClr val="bg1"/>
              </a:solidFill>
              <a:effectLst/>
              <a:latin typeface="Montserrat" panose="00000500000000000000" pitchFamily="50"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Clr>
                <a:schemeClr val="bg1"/>
              </a:buClr>
              <a:buSzPct val="140000"/>
              <a:buFont typeface="Wingdings" panose="05000000000000000000" pitchFamily="2" charset="2"/>
              <a:buChar char="§"/>
            </a:pPr>
            <a:endParaRPr lang="en-US" sz="2000" kern="100" dirty="0">
              <a:solidFill>
                <a:schemeClr val="bg1"/>
              </a:solidFill>
              <a:effectLst/>
              <a:latin typeface="Montserrat" panose="00000500000000000000" pitchFamily="50"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Clr>
                <a:schemeClr val="bg1"/>
              </a:buClr>
              <a:buSzPct val="140000"/>
              <a:buFont typeface="Wingdings" panose="05000000000000000000" pitchFamily="2" charset="2"/>
              <a:buChar char="§"/>
            </a:pPr>
            <a:r>
              <a:rPr lang="en-US" sz="2000" kern="100" dirty="0">
                <a:solidFill>
                  <a:schemeClr val="bg1"/>
                </a:solidFill>
                <a:effectLst/>
                <a:latin typeface="Montserrat" panose="00000500000000000000" pitchFamily="50" charset="0"/>
                <a:ea typeface="Calibri" panose="020F0502020204030204" pitchFamily="34" charset="0"/>
                <a:cs typeface="Times New Roman" panose="02020603050405020304" pitchFamily="18" charset="0"/>
              </a:rPr>
              <a:t>Keep senior management informed how things are going </a:t>
            </a:r>
          </a:p>
          <a:p>
            <a:pPr marL="342900" marR="0" lvl="0" indent="-342900">
              <a:lnSpc>
                <a:spcPct val="107000"/>
              </a:lnSpc>
              <a:spcBef>
                <a:spcPts val="0"/>
              </a:spcBef>
              <a:spcAft>
                <a:spcPts val="0"/>
              </a:spcAft>
              <a:buClr>
                <a:schemeClr val="bg1"/>
              </a:buClr>
              <a:buSzPct val="140000"/>
              <a:buFont typeface="Wingdings" panose="05000000000000000000" pitchFamily="2" charset="2"/>
              <a:buChar char="§"/>
            </a:pPr>
            <a:endParaRPr lang="en-US" sz="2000" kern="100" dirty="0">
              <a:solidFill>
                <a:schemeClr val="bg1"/>
              </a:solidFill>
              <a:effectLst/>
              <a:latin typeface="Montserrat" panose="00000500000000000000" pitchFamily="50"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Clr>
                <a:schemeClr val="bg1"/>
              </a:buClr>
              <a:buSzPct val="140000"/>
              <a:buFont typeface="Wingdings" panose="05000000000000000000" pitchFamily="2" charset="2"/>
              <a:buChar char="§"/>
            </a:pPr>
            <a:r>
              <a:rPr lang="en-US" sz="2000" kern="100" dirty="0">
                <a:solidFill>
                  <a:schemeClr val="bg1"/>
                </a:solidFill>
                <a:effectLst/>
                <a:latin typeface="Montserrat" panose="00000500000000000000" pitchFamily="50" charset="0"/>
                <a:ea typeface="Calibri" panose="020F0502020204030204" pitchFamily="34" charset="0"/>
                <a:cs typeface="Times New Roman" panose="02020603050405020304" pitchFamily="18" charset="0"/>
              </a:rPr>
              <a:t>Escalate any major issues to senior management</a:t>
            </a:r>
          </a:p>
          <a:p>
            <a:pPr marL="342900" marR="0" lvl="0" indent="-342900">
              <a:lnSpc>
                <a:spcPct val="107000"/>
              </a:lnSpc>
              <a:spcBef>
                <a:spcPts val="0"/>
              </a:spcBef>
              <a:spcAft>
                <a:spcPts val="0"/>
              </a:spcAft>
              <a:buClr>
                <a:schemeClr val="bg1"/>
              </a:buClr>
              <a:buSzPct val="140000"/>
              <a:buFont typeface="Wingdings" panose="05000000000000000000" pitchFamily="2" charset="2"/>
              <a:buChar char="§"/>
            </a:pPr>
            <a:endParaRPr lang="en-US" sz="2000" kern="100" dirty="0">
              <a:solidFill>
                <a:schemeClr val="bg1"/>
              </a:solidFill>
              <a:effectLst/>
              <a:latin typeface="Montserrat" panose="00000500000000000000" pitchFamily="50"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Clr>
                <a:schemeClr val="bg1"/>
              </a:buClr>
              <a:buSzPct val="140000"/>
              <a:buFont typeface="Wingdings" panose="05000000000000000000" pitchFamily="2" charset="2"/>
              <a:buChar char="§"/>
            </a:pPr>
            <a:r>
              <a:rPr lang="en-US" sz="2000" kern="100" dirty="0">
                <a:solidFill>
                  <a:schemeClr val="bg1"/>
                </a:solidFill>
                <a:effectLst/>
                <a:latin typeface="Montserrat" panose="00000500000000000000" pitchFamily="50" charset="0"/>
                <a:ea typeface="Calibri" panose="020F0502020204030204" pitchFamily="34" charset="0"/>
                <a:cs typeface="Times New Roman" panose="02020603050405020304" pitchFamily="18" charset="0"/>
              </a:rPr>
              <a:t>Enable sales leads to keep in touch with and regularly talk to other employees across regions</a:t>
            </a:r>
          </a:p>
        </p:txBody>
      </p:sp>
      <p:sp>
        <p:nvSpPr>
          <p:cNvPr id="9" name="TextBox 8">
            <a:extLst>
              <a:ext uri="{FF2B5EF4-FFF2-40B4-BE49-F238E27FC236}">
                <a16:creationId xmlns:a16="http://schemas.microsoft.com/office/drawing/2014/main" id="{1079C5BF-7FC2-917E-B734-B7FEC50683AE}"/>
              </a:ext>
            </a:extLst>
          </p:cNvPr>
          <p:cNvSpPr txBox="1"/>
          <p:nvPr/>
        </p:nvSpPr>
        <p:spPr>
          <a:xfrm>
            <a:off x="10738365" y="4556380"/>
            <a:ext cx="4346673" cy="1058238"/>
          </a:xfrm>
          <a:prstGeom prst="rect">
            <a:avLst/>
          </a:prstGeom>
          <a:noFill/>
        </p:spPr>
        <p:txBody>
          <a:bodyPr wrap="square">
            <a:spAutoFit/>
          </a:bodyPr>
          <a:lstStyle/>
          <a:p>
            <a:pPr marL="342900" marR="0" lvl="0" indent="-342900">
              <a:lnSpc>
                <a:spcPct val="107000"/>
              </a:lnSpc>
              <a:spcBef>
                <a:spcPts val="0"/>
              </a:spcBef>
              <a:spcAft>
                <a:spcPts val="800"/>
              </a:spcAft>
              <a:buClr>
                <a:schemeClr val="bg1"/>
              </a:buClr>
              <a:buSzPct val="140000"/>
              <a:buFont typeface="Wingdings" panose="05000000000000000000" pitchFamily="2" charset="2"/>
              <a:buChar char="§"/>
            </a:pPr>
            <a:r>
              <a:rPr lang="en-US" sz="2000" kern="100" dirty="0">
                <a:solidFill>
                  <a:schemeClr val="bg1"/>
                </a:solidFill>
                <a:effectLst/>
                <a:latin typeface="Montserrat" panose="00000500000000000000" pitchFamily="50" charset="0"/>
                <a:ea typeface="Calibri" panose="020F0502020204030204" pitchFamily="34" charset="0"/>
                <a:cs typeface="Times New Roman" panose="02020603050405020304" pitchFamily="18" charset="0"/>
              </a:rPr>
              <a:t>Any integration related incidents will be escalated to the IMO (War Room process)</a:t>
            </a:r>
          </a:p>
        </p:txBody>
      </p:sp>
      <p:sp>
        <p:nvSpPr>
          <p:cNvPr id="4" name="Slide Number Placeholder 3">
            <a:extLst>
              <a:ext uri="{FF2B5EF4-FFF2-40B4-BE49-F238E27FC236}">
                <a16:creationId xmlns:a16="http://schemas.microsoft.com/office/drawing/2014/main" id="{14EF0F11-89EB-154F-78EC-8EE9BD956168}"/>
              </a:ext>
            </a:extLst>
          </p:cNvPr>
          <p:cNvSpPr>
            <a:spLocks noGrp="1"/>
          </p:cNvSpPr>
          <p:nvPr>
            <p:ph type="sldNum" sz="quarter" idx="7"/>
          </p:nvPr>
        </p:nvSpPr>
        <p:spPr>
          <a:xfrm>
            <a:off x="14474953" y="10517696"/>
            <a:ext cx="4623943" cy="276999"/>
          </a:xfrm>
        </p:spPr>
        <p:txBody>
          <a:bodyPr/>
          <a:lstStyle/>
          <a:p>
            <a:fld id="{B6F15528-21DE-4FAA-801E-634DDDAF4B2B}" type="slidenum">
              <a:rPr lang="en-US" smtClean="0"/>
              <a:t>6</a:t>
            </a:fld>
            <a:endParaRPr lang="en-US" dirty="0"/>
          </a:p>
        </p:txBody>
      </p:sp>
      <p:sp>
        <p:nvSpPr>
          <p:cNvPr id="8" name="Holder 5">
            <a:extLst>
              <a:ext uri="{FF2B5EF4-FFF2-40B4-BE49-F238E27FC236}">
                <a16:creationId xmlns:a16="http://schemas.microsoft.com/office/drawing/2014/main" id="{355E2129-D04F-0213-5673-CC091FB564D4}"/>
              </a:ext>
            </a:extLst>
          </p:cNvPr>
          <p:cNvSpPr txBox="1">
            <a:spLocks/>
          </p:cNvSpPr>
          <p:nvPr/>
        </p:nvSpPr>
        <p:spPr>
          <a:xfrm>
            <a:off x="908050" y="10517696"/>
            <a:ext cx="5006355" cy="261610"/>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700" kern="1200" dirty="0">
                <a:solidFill>
                  <a:schemeClr val="bg1">
                    <a:lumMod val="50000"/>
                  </a:schemeClr>
                </a:solidFill>
                <a:effectLst/>
                <a:latin typeface="Montserrat" pitchFamily="2" charset="77"/>
                <a:ea typeface="Tahoma" panose="020B0604030504040204" pitchFamily="34" charset="0"/>
                <a:cs typeface="Tahoma" panose="020B0604030504040204" pitchFamily="34" charset="0"/>
              </a:rPr>
              <a:t>© 100-Day Advisors    MandAPlaybook.com</a:t>
            </a:r>
            <a:endParaRPr lang="en-US" sz="1700" dirty="0">
              <a:solidFill>
                <a:schemeClr val="bg1">
                  <a:lumMod val="50000"/>
                </a:schemeClr>
              </a:solidFill>
              <a:effectLst/>
              <a:latin typeface="Montserrat" pitchFamily="2" charset="77"/>
              <a:ea typeface="Tahoma" panose="020B0604030504040204" pitchFamily="34" charset="0"/>
              <a:cs typeface="Tahoma" panose="020B060403050404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767424" y="869795"/>
            <a:ext cx="16337280" cy="1057275"/>
          </a:xfrm>
          <a:custGeom>
            <a:avLst/>
            <a:gdLst/>
            <a:ahLst/>
            <a:cxnLst/>
            <a:rect l="l" t="t" r="r" b="b"/>
            <a:pathLst>
              <a:path w="16337280" h="1057275">
                <a:moveTo>
                  <a:pt x="16336664" y="0"/>
                </a:moveTo>
                <a:lnTo>
                  <a:pt x="0" y="0"/>
                </a:lnTo>
                <a:lnTo>
                  <a:pt x="0" y="1057035"/>
                </a:lnTo>
                <a:lnTo>
                  <a:pt x="16336664" y="1057035"/>
                </a:lnTo>
                <a:lnTo>
                  <a:pt x="16336664" y="0"/>
                </a:lnTo>
                <a:close/>
              </a:path>
            </a:pathLst>
          </a:custGeom>
          <a:solidFill>
            <a:srgbClr val="19376D"/>
          </a:solidFill>
        </p:spPr>
        <p:txBody>
          <a:bodyPr wrap="square" lIns="0" tIns="0" rIns="0" bIns="0" rtlCol="0"/>
          <a:lstStyle/>
          <a:p>
            <a:endParaRPr dirty="0"/>
          </a:p>
        </p:txBody>
      </p:sp>
      <p:sp>
        <p:nvSpPr>
          <p:cNvPr id="3" name="object 3"/>
          <p:cNvSpPr txBox="1">
            <a:spLocks noGrp="1"/>
          </p:cNvSpPr>
          <p:nvPr>
            <p:ph type="title"/>
          </p:nvPr>
        </p:nvSpPr>
        <p:spPr>
          <a:xfrm>
            <a:off x="1157574" y="783094"/>
            <a:ext cx="8589676" cy="1120178"/>
          </a:xfrm>
          <a:prstGeom prst="rect">
            <a:avLst/>
          </a:prstGeom>
        </p:spPr>
        <p:txBody>
          <a:bodyPr vert="horz" wrap="square" lIns="0" tIns="12065" rIns="0" bIns="0" rtlCol="0">
            <a:spAutoFit/>
          </a:bodyPr>
          <a:lstStyle/>
          <a:p>
            <a:pPr marL="12700">
              <a:lnSpc>
                <a:spcPct val="100000"/>
              </a:lnSpc>
              <a:spcBef>
                <a:spcPts val="95"/>
              </a:spcBef>
            </a:pPr>
            <a:r>
              <a:rPr sz="7200" dirty="0">
                <a:solidFill>
                  <a:srgbClr val="19376D"/>
                </a:solidFill>
                <a:latin typeface="Montserrat Bold"/>
              </a:rPr>
              <a:t>Day 1 </a:t>
            </a:r>
            <a:r>
              <a:rPr sz="7200" dirty="0">
                <a:latin typeface="Montserrat Bold"/>
              </a:rPr>
              <a:t>Activities</a:t>
            </a:r>
          </a:p>
        </p:txBody>
      </p:sp>
      <p:sp>
        <p:nvSpPr>
          <p:cNvPr id="4" name="object 4"/>
          <p:cNvSpPr txBox="1"/>
          <p:nvPr/>
        </p:nvSpPr>
        <p:spPr>
          <a:xfrm>
            <a:off x="1556115" y="3292475"/>
            <a:ext cx="16991869" cy="5438154"/>
          </a:xfrm>
          <a:prstGeom prst="rect">
            <a:avLst/>
          </a:prstGeom>
        </p:spPr>
        <p:txBody>
          <a:bodyPr vert="horz" wrap="square" lIns="0" tIns="26669" rIns="0" bIns="0" rtlCol="0">
            <a:spAutoFit/>
          </a:bodyPr>
          <a:lstStyle/>
          <a:p>
            <a:pPr marL="469900" marR="5080" indent="-457200">
              <a:lnSpc>
                <a:spcPts val="3290"/>
              </a:lnSpc>
              <a:spcBef>
                <a:spcPts val="209"/>
              </a:spcBef>
              <a:buClr>
                <a:srgbClr val="576CBC"/>
              </a:buClr>
              <a:buSzPct val="140000"/>
              <a:buFont typeface="Wingdings" panose="05000000000000000000" pitchFamily="2" charset="2"/>
              <a:buChar char="§"/>
            </a:pPr>
            <a:r>
              <a:rPr lang="en-US" sz="2750" dirty="0">
                <a:solidFill>
                  <a:srgbClr val="576CBC"/>
                </a:solidFill>
                <a:latin typeface="Montserrat" panose="00000500000000000000" pitchFamily="50" charset="0"/>
                <a:cs typeface="Verdana"/>
              </a:rPr>
              <a:t>Align sales communications with corporate communications, including announcements from CEO, standard client letters, press releases, internet/intranet updates</a:t>
            </a:r>
            <a:endParaRPr lang="en-US" sz="2750" dirty="0">
              <a:latin typeface="Montserrat" panose="00000500000000000000" pitchFamily="50" charset="0"/>
              <a:cs typeface="Verdana"/>
            </a:endParaRPr>
          </a:p>
          <a:p>
            <a:pPr marL="469900" marR="309245" indent="-457200">
              <a:lnSpc>
                <a:spcPts val="7320"/>
              </a:lnSpc>
              <a:spcBef>
                <a:spcPts val="509"/>
              </a:spcBef>
              <a:buClr>
                <a:srgbClr val="576CBC"/>
              </a:buClr>
              <a:buSzPct val="140000"/>
              <a:buFont typeface="Wingdings" panose="05000000000000000000" pitchFamily="2" charset="2"/>
              <a:buChar char="§"/>
            </a:pPr>
            <a:r>
              <a:rPr sz="2750" dirty="0">
                <a:solidFill>
                  <a:srgbClr val="576CBC"/>
                </a:solidFill>
                <a:latin typeface="Montserrat" panose="00000500000000000000" pitchFamily="50" charset="0"/>
                <a:cs typeface="Verdana"/>
              </a:rPr>
              <a:t>Roll out of the organizational structure and schedule of calls and visits by business unit leads</a:t>
            </a:r>
            <a:endParaRPr lang="en-US" sz="2750" dirty="0">
              <a:solidFill>
                <a:srgbClr val="576CBC"/>
              </a:solidFill>
              <a:latin typeface="Montserrat" panose="00000500000000000000" pitchFamily="50" charset="0"/>
              <a:cs typeface="Verdana"/>
            </a:endParaRPr>
          </a:p>
          <a:p>
            <a:pPr marL="469900" marR="309245" indent="-457200">
              <a:lnSpc>
                <a:spcPts val="7320"/>
              </a:lnSpc>
              <a:spcBef>
                <a:spcPts val="509"/>
              </a:spcBef>
              <a:buClr>
                <a:srgbClr val="576CBC"/>
              </a:buClr>
              <a:buSzPct val="140000"/>
              <a:buFont typeface="Wingdings" panose="05000000000000000000" pitchFamily="2" charset="2"/>
              <a:buChar char="§"/>
            </a:pPr>
            <a:r>
              <a:rPr sz="2750" dirty="0">
                <a:solidFill>
                  <a:srgbClr val="576CBC"/>
                </a:solidFill>
                <a:latin typeface="Montserrat" panose="00000500000000000000" pitchFamily="50" charset="0"/>
                <a:cs typeface="Verdana"/>
              </a:rPr>
              <a:t>Once the press release is issued, we start client calls</a:t>
            </a:r>
            <a:endParaRPr sz="2750" dirty="0">
              <a:latin typeface="Montserrat" panose="00000500000000000000" pitchFamily="50" charset="0"/>
              <a:cs typeface="Verdana"/>
            </a:endParaRPr>
          </a:p>
          <a:p>
            <a:pPr marL="469900" indent="-457200">
              <a:lnSpc>
                <a:spcPct val="100000"/>
              </a:lnSpc>
              <a:spcBef>
                <a:spcPts val="3095"/>
              </a:spcBef>
              <a:buClr>
                <a:srgbClr val="576CBC"/>
              </a:buClr>
              <a:buSzPct val="140000"/>
              <a:buFont typeface="Wingdings" panose="05000000000000000000" pitchFamily="2" charset="2"/>
              <a:buChar char="§"/>
            </a:pPr>
            <a:r>
              <a:rPr sz="2750" dirty="0">
                <a:solidFill>
                  <a:srgbClr val="576CBC"/>
                </a:solidFill>
                <a:latin typeface="Montserrat" panose="00000500000000000000" pitchFamily="50" charset="0"/>
                <a:cs typeface="Verdana"/>
              </a:rPr>
              <a:t>Conduct client calls per the client list/allocation exercise</a:t>
            </a:r>
            <a:endParaRPr sz="2750" dirty="0">
              <a:latin typeface="Montserrat" panose="00000500000000000000" pitchFamily="50" charset="0"/>
              <a:cs typeface="Verdana"/>
            </a:endParaRPr>
          </a:p>
          <a:p>
            <a:pPr marL="469900" marR="3246120" indent="-457200">
              <a:lnSpc>
                <a:spcPct val="200199"/>
              </a:lnSpc>
              <a:spcBef>
                <a:spcPts val="710"/>
              </a:spcBef>
              <a:buClr>
                <a:srgbClr val="576CBC"/>
              </a:buClr>
              <a:buSzPct val="140000"/>
              <a:buFont typeface="Wingdings" panose="05000000000000000000" pitchFamily="2" charset="2"/>
              <a:buChar char="§"/>
            </a:pPr>
            <a:r>
              <a:rPr sz="2750" dirty="0">
                <a:solidFill>
                  <a:srgbClr val="576CBC"/>
                </a:solidFill>
                <a:latin typeface="Montserrat" panose="00000500000000000000" pitchFamily="50" charset="0"/>
                <a:cs typeface="Verdana"/>
              </a:rPr>
              <a:t>Follow Business As Usual processes, management, and</a:t>
            </a:r>
            <a:r>
              <a:rPr lang="en-US" sz="2750" dirty="0">
                <a:solidFill>
                  <a:srgbClr val="576CBC"/>
                </a:solidFill>
                <a:latin typeface="Montserrat" panose="00000500000000000000" pitchFamily="50" charset="0"/>
                <a:cs typeface="Verdana"/>
              </a:rPr>
              <a:t> </a:t>
            </a:r>
            <a:r>
              <a:rPr sz="2750" dirty="0">
                <a:solidFill>
                  <a:srgbClr val="576CBC"/>
                </a:solidFill>
                <a:latin typeface="Montserrat" panose="00000500000000000000" pitchFamily="50" charset="0"/>
                <a:cs typeface="Verdana"/>
              </a:rPr>
              <a:t>escalations on Day</a:t>
            </a:r>
            <a:r>
              <a:rPr lang="en-US" sz="2750" dirty="0">
                <a:solidFill>
                  <a:srgbClr val="576CBC"/>
                </a:solidFill>
                <a:latin typeface="Montserrat" panose="00000500000000000000" pitchFamily="50" charset="0"/>
                <a:cs typeface="Verdana"/>
              </a:rPr>
              <a:t> 1</a:t>
            </a:r>
          </a:p>
          <a:p>
            <a:pPr marL="469900" marR="3246120" indent="-457200">
              <a:lnSpc>
                <a:spcPct val="200199"/>
              </a:lnSpc>
              <a:spcBef>
                <a:spcPts val="710"/>
              </a:spcBef>
              <a:buClr>
                <a:srgbClr val="576CBC"/>
              </a:buClr>
              <a:buSzPct val="140000"/>
              <a:buFont typeface="Wingdings" panose="05000000000000000000" pitchFamily="2" charset="2"/>
              <a:buChar char="§"/>
            </a:pPr>
            <a:r>
              <a:rPr sz="2750" dirty="0">
                <a:solidFill>
                  <a:srgbClr val="576CBC"/>
                </a:solidFill>
                <a:latin typeface="Montserrat" panose="00000500000000000000" pitchFamily="50" charset="0"/>
                <a:cs typeface="Verdana"/>
              </a:rPr>
              <a:t>Communicate progress on client calls</a:t>
            </a:r>
            <a:endParaRPr sz="2750" dirty="0">
              <a:latin typeface="Montserrat" panose="00000500000000000000" pitchFamily="50" charset="0"/>
              <a:cs typeface="Verdana"/>
            </a:endParaRPr>
          </a:p>
        </p:txBody>
      </p:sp>
      <p:sp>
        <p:nvSpPr>
          <p:cNvPr id="5" name="Slide Number Placeholder 4">
            <a:extLst>
              <a:ext uri="{FF2B5EF4-FFF2-40B4-BE49-F238E27FC236}">
                <a16:creationId xmlns:a16="http://schemas.microsoft.com/office/drawing/2014/main" id="{3CB51CF2-F343-97BD-847D-F1D2D27BE323}"/>
              </a:ext>
            </a:extLst>
          </p:cNvPr>
          <p:cNvSpPr>
            <a:spLocks noGrp="1"/>
          </p:cNvSpPr>
          <p:nvPr>
            <p:ph type="sldNum" sz="quarter" idx="7"/>
          </p:nvPr>
        </p:nvSpPr>
        <p:spPr>
          <a:xfrm>
            <a:off x="14474953" y="10517696"/>
            <a:ext cx="4623943" cy="276999"/>
          </a:xfrm>
        </p:spPr>
        <p:txBody>
          <a:bodyPr/>
          <a:lstStyle/>
          <a:p>
            <a:fld id="{B6F15528-21DE-4FAA-801E-634DDDAF4B2B}" type="slidenum">
              <a:rPr lang="en-US" smtClean="0"/>
              <a:t>7</a:t>
            </a:fld>
            <a:endParaRPr lang="en-US" dirty="0"/>
          </a:p>
        </p:txBody>
      </p:sp>
      <p:sp>
        <p:nvSpPr>
          <p:cNvPr id="6" name="Holder 5">
            <a:extLst>
              <a:ext uri="{FF2B5EF4-FFF2-40B4-BE49-F238E27FC236}">
                <a16:creationId xmlns:a16="http://schemas.microsoft.com/office/drawing/2014/main" id="{4AA4ECA3-97DA-A14F-5BA9-DE68852EF68F}"/>
              </a:ext>
            </a:extLst>
          </p:cNvPr>
          <p:cNvSpPr txBox="1">
            <a:spLocks/>
          </p:cNvSpPr>
          <p:nvPr/>
        </p:nvSpPr>
        <p:spPr>
          <a:xfrm>
            <a:off x="908050" y="10517696"/>
            <a:ext cx="5006355" cy="261610"/>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700" kern="1200" dirty="0">
                <a:solidFill>
                  <a:schemeClr val="bg1">
                    <a:lumMod val="50000"/>
                  </a:schemeClr>
                </a:solidFill>
                <a:effectLst/>
                <a:latin typeface="Montserrat" pitchFamily="2" charset="77"/>
                <a:ea typeface="Tahoma" panose="020B0604030504040204" pitchFamily="34" charset="0"/>
                <a:cs typeface="Tahoma" panose="020B0604030504040204" pitchFamily="34" charset="0"/>
              </a:rPr>
              <a:t>© 100-Day Advisors    MandAPlaybook.com</a:t>
            </a:r>
            <a:endParaRPr lang="en-US" sz="1700" dirty="0">
              <a:solidFill>
                <a:schemeClr val="bg1">
                  <a:lumMod val="50000"/>
                </a:schemeClr>
              </a:solidFill>
              <a:effectLst/>
              <a:latin typeface="Montserrat" pitchFamily="2" charset="77"/>
              <a:ea typeface="Tahoma" panose="020B0604030504040204" pitchFamily="34" charset="0"/>
              <a:cs typeface="Tahoma" panose="020B060403050404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88;p7">
            <a:extLst>
              <a:ext uri="{FF2B5EF4-FFF2-40B4-BE49-F238E27FC236}">
                <a16:creationId xmlns:a16="http://schemas.microsoft.com/office/drawing/2014/main" id="{1188A233-FB14-D8A7-EDCC-5B790F737656}"/>
              </a:ext>
            </a:extLst>
          </p:cNvPr>
          <p:cNvSpPr/>
          <p:nvPr/>
        </p:nvSpPr>
        <p:spPr>
          <a:xfrm>
            <a:off x="7763093" y="4077605"/>
            <a:ext cx="4731895" cy="809211"/>
          </a:xfrm>
          <a:prstGeom prst="rect">
            <a:avLst/>
          </a:prstGeom>
          <a:noFill/>
          <a:ln>
            <a:noFill/>
          </a:ln>
        </p:spPr>
        <p:txBody>
          <a:bodyPr spcFirstLastPara="1" wrap="square" lIns="150735" tIns="75347" rIns="150735" bIns="75347" anchor="ctr" anchorCtr="0">
            <a:noAutofit/>
          </a:bodyPr>
          <a:lstStyle/>
          <a:p>
            <a:pPr algn="ctr" rtl="0"/>
            <a:r>
              <a:rPr lang="en-US" sz="6599" b="1" dirty="0">
                <a:latin typeface="Century Gothic"/>
                <a:ea typeface="Century Gothic"/>
                <a:cs typeface="Century Gothic"/>
                <a:sym typeface="Century Gothic"/>
              </a:rPr>
              <a:t>contact us</a:t>
            </a:r>
            <a:endParaRPr sz="6599" b="1" dirty="0">
              <a:latin typeface="Century Gothic"/>
              <a:ea typeface="Century Gothic"/>
              <a:cs typeface="Century Gothic"/>
              <a:sym typeface="Century Gothic"/>
            </a:endParaRPr>
          </a:p>
        </p:txBody>
      </p:sp>
      <p:sp>
        <p:nvSpPr>
          <p:cNvPr id="4" name="Rectangle 3">
            <a:extLst>
              <a:ext uri="{FF2B5EF4-FFF2-40B4-BE49-F238E27FC236}">
                <a16:creationId xmlns:a16="http://schemas.microsoft.com/office/drawing/2014/main" id="{72512933-08B5-E175-ECA2-9556125F09E4}"/>
              </a:ext>
            </a:extLst>
          </p:cNvPr>
          <p:cNvSpPr/>
          <p:nvPr/>
        </p:nvSpPr>
        <p:spPr>
          <a:xfrm>
            <a:off x="5064648" y="6956403"/>
            <a:ext cx="5064394" cy="80921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79" dirty="0">
                <a:solidFill>
                  <a:schemeClr val="tx1"/>
                </a:solidFill>
                <a:latin typeface="Century Gothic" panose="020B0502020202020204" pitchFamily="34" charset="0"/>
              </a:rPr>
              <a:t>   email</a:t>
            </a:r>
          </a:p>
          <a:p>
            <a:pPr algn="ctr"/>
            <a:r>
              <a:rPr lang="en-GB" sz="1979" b="1" dirty="0">
                <a:solidFill>
                  <a:schemeClr val="accent3"/>
                </a:solidFill>
                <a:latin typeface="Century Gothic" panose="020B0502020202020204" pitchFamily="34" charset="0"/>
              </a:rPr>
              <a:t> </a:t>
            </a:r>
            <a:r>
              <a:rPr lang="en-GB" sz="2309" b="1" dirty="0">
                <a:solidFill>
                  <a:schemeClr val="tx1"/>
                </a:solidFill>
                <a:latin typeface="Century Gothic" panose="020B0502020202020204" pitchFamily="34" charset="0"/>
              </a:rPr>
              <a:t>inquiries@MandAPlaybook.com</a:t>
            </a:r>
          </a:p>
        </p:txBody>
      </p:sp>
      <p:sp>
        <p:nvSpPr>
          <p:cNvPr id="5" name="Rectangle 4">
            <a:extLst>
              <a:ext uri="{FF2B5EF4-FFF2-40B4-BE49-F238E27FC236}">
                <a16:creationId xmlns:a16="http://schemas.microsoft.com/office/drawing/2014/main" id="{BD43D260-5522-F8F9-E172-983572EE3AD5}"/>
              </a:ext>
            </a:extLst>
          </p:cNvPr>
          <p:cNvSpPr/>
          <p:nvPr/>
        </p:nvSpPr>
        <p:spPr>
          <a:xfrm>
            <a:off x="9993192" y="6932478"/>
            <a:ext cx="5468464" cy="80921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79" dirty="0">
                <a:solidFill>
                  <a:schemeClr val="tx1"/>
                </a:solidFill>
                <a:latin typeface="Century Gothic" panose="020B0502020202020204" pitchFamily="34" charset="0"/>
              </a:rPr>
              <a:t>website</a:t>
            </a:r>
          </a:p>
          <a:p>
            <a:pPr algn="ctr"/>
            <a:r>
              <a:rPr lang="en-GB" sz="1979" b="1" dirty="0">
                <a:solidFill>
                  <a:schemeClr val="accent3"/>
                </a:solidFill>
                <a:latin typeface="Century Gothic" panose="020B0502020202020204" pitchFamily="34" charset="0"/>
              </a:rPr>
              <a:t>  </a:t>
            </a:r>
            <a:r>
              <a:rPr lang="en-GB" sz="2309" b="1" dirty="0">
                <a:solidFill>
                  <a:schemeClr val="tx1"/>
                </a:solidFill>
                <a:latin typeface="Century Gothic" panose="020B0502020202020204" pitchFamily="34" charset="0"/>
              </a:rPr>
              <a:t>MandAPlaybook.com/consulting</a:t>
            </a:r>
          </a:p>
        </p:txBody>
      </p:sp>
      <p:sp>
        <p:nvSpPr>
          <p:cNvPr id="6" name="Google Shape;172;p9">
            <a:extLst>
              <a:ext uri="{FF2B5EF4-FFF2-40B4-BE49-F238E27FC236}">
                <a16:creationId xmlns:a16="http://schemas.microsoft.com/office/drawing/2014/main" id="{5F9D93C6-FB0E-0C03-ED05-6544858FD66F}"/>
              </a:ext>
            </a:extLst>
          </p:cNvPr>
          <p:cNvSpPr/>
          <p:nvPr/>
        </p:nvSpPr>
        <p:spPr>
          <a:xfrm>
            <a:off x="12054233" y="5567659"/>
            <a:ext cx="1335188" cy="1107285"/>
          </a:xfrm>
          <a:prstGeom prst="ellipse">
            <a:avLst/>
          </a:prstGeom>
          <a:solidFill>
            <a:schemeClr val="accent1">
              <a:lumMod val="60000"/>
              <a:lumOff val="40000"/>
            </a:schemeClr>
          </a:solidFill>
          <a:ln>
            <a:noFill/>
          </a:ln>
        </p:spPr>
        <p:txBody>
          <a:bodyPr spcFirstLastPara="1" wrap="square" lIns="180871" tIns="90410" rIns="180871" bIns="90410" anchor="ctr" anchorCtr="0">
            <a:noAutofit/>
          </a:bodyPr>
          <a:lstStyle/>
          <a:p>
            <a:pPr algn="ctr"/>
            <a:endParaRPr sz="3562" b="1" dirty="0">
              <a:solidFill>
                <a:schemeClr val="accent4"/>
              </a:solidFill>
              <a:latin typeface="Century Gothic"/>
              <a:ea typeface="Century Gothic"/>
              <a:cs typeface="Century Gothic"/>
              <a:sym typeface="Century Gothic"/>
            </a:endParaRPr>
          </a:p>
        </p:txBody>
      </p:sp>
      <p:sp>
        <p:nvSpPr>
          <p:cNvPr id="7" name="Google Shape;172;p9">
            <a:extLst>
              <a:ext uri="{FF2B5EF4-FFF2-40B4-BE49-F238E27FC236}">
                <a16:creationId xmlns:a16="http://schemas.microsoft.com/office/drawing/2014/main" id="{12BF13F6-5941-BB50-8AC1-CAF4E152FCC4}"/>
              </a:ext>
            </a:extLst>
          </p:cNvPr>
          <p:cNvSpPr/>
          <p:nvPr/>
        </p:nvSpPr>
        <p:spPr>
          <a:xfrm>
            <a:off x="7029220" y="5591589"/>
            <a:ext cx="1335188" cy="1107285"/>
          </a:xfrm>
          <a:prstGeom prst="ellipse">
            <a:avLst/>
          </a:prstGeom>
          <a:solidFill>
            <a:schemeClr val="accent1">
              <a:lumMod val="60000"/>
              <a:lumOff val="40000"/>
            </a:schemeClr>
          </a:solidFill>
          <a:ln>
            <a:noFill/>
          </a:ln>
        </p:spPr>
        <p:txBody>
          <a:bodyPr spcFirstLastPara="1" wrap="square" lIns="180871" tIns="90410" rIns="180871" bIns="90410" anchor="ctr" anchorCtr="0">
            <a:noAutofit/>
          </a:bodyPr>
          <a:lstStyle/>
          <a:p>
            <a:pPr algn="ctr"/>
            <a:endParaRPr sz="3562" b="1" dirty="0">
              <a:solidFill>
                <a:schemeClr val="accent4"/>
              </a:solidFill>
              <a:latin typeface="Century Gothic"/>
              <a:ea typeface="Century Gothic"/>
              <a:cs typeface="Century Gothic"/>
              <a:sym typeface="Century Gothic"/>
            </a:endParaRPr>
          </a:p>
        </p:txBody>
      </p:sp>
      <p:pic>
        <p:nvPicPr>
          <p:cNvPr id="8" name="Google Shape;167;p9" descr="Envelope outline">
            <a:extLst>
              <a:ext uri="{FF2B5EF4-FFF2-40B4-BE49-F238E27FC236}">
                <a16:creationId xmlns:a16="http://schemas.microsoft.com/office/drawing/2014/main" id="{65019A7D-3239-1AD3-FEBF-34B75139C2C1}"/>
              </a:ext>
            </a:extLst>
          </p:cNvPr>
          <p:cNvPicPr preferRelativeResize="0"/>
          <p:nvPr/>
        </p:nvPicPr>
        <p:blipFill rotWithShape="1">
          <a:blip r:embed="rId2">
            <a:alphaModFix/>
          </a:blip>
          <a:srcRect/>
          <a:stretch/>
        </p:blipFill>
        <p:spPr>
          <a:xfrm>
            <a:off x="7309054" y="5784668"/>
            <a:ext cx="774700" cy="789281"/>
          </a:xfrm>
          <a:prstGeom prst="rect">
            <a:avLst/>
          </a:prstGeom>
          <a:solidFill>
            <a:schemeClr val="accent1">
              <a:lumMod val="60000"/>
              <a:lumOff val="40000"/>
            </a:schemeClr>
          </a:solidFill>
          <a:ln>
            <a:noFill/>
          </a:ln>
        </p:spPr>
      </p:pic>
      <p:pic>
        <p:nvPicPr>
          <p:cNvPr id="9" name="Google Shape;169;p9" descr="@ outline">
            <a:extLst>
              <a:ext uri="{FF2B5EF4-FFF2-40B4-BE49-F238E27FC236}">
                <a16:creationId xmlns:a16="http://schemas.microsoft.com/office/drawing/2014/main" id="{32E3524B-48B4-9EF6-CBE3-E0CEC19FFDD7}"/>
              </a:ext>
            </a:extLst>
          </p:cNvPr>
          <p:cNvPicPr preferRelativeResize="0"/>
          <p:nvPr/>
        </p:nvPicPr>
        <p:blipFill rotWithShape="1">
          <a:blip r:embed="rId3">
            <a:alphaModFix/>
          </a:blip>
          <a:srcRect/>
          <a:stretch/>
        </p:blipFill>
        <p:spPr>
          <a:xfrm>
            <a:off x="12273439" y="5700443"/>
            <a:ext cx="841718" cy="883081"/>
          </a:xfrm>
          <a:prstGeom prst="rect">
            <a:avLst/>
          </a:prstGeom>
          <a:solidFill>
            <a:schemeClr val="accent1">
              <a:lumMod val="60000"/>
              <a:lumOff val="40000"/>
            </a:schemeClr>
          </a:solidFill>
          <a:ln>
            <a:noFill/>
          </a:ln>
        </p:spPr>
      </p:pic>
      <p:sp>
        <p:nvSpPr>
          <p:cNvPr id="12" name="Slide Number Placeholder 4">
            <a:extLst>
              <a:ext uri="{FF2B5EF4-FFF2-40B4-BE49-F238E27FC236}">
                <a16:creationId xmlns:a16="http://schemas.microsoft.com/office/drawing/2014/main" id="{AAA3A618-F9D2-6AC1-1D54-6161FF7EBB5D}"/>
              </a:ext>
            </a:extLst>
          </p:cNvPr>
          <p:cNvSpPr>
            <a:spLocks noGrp="1"/>
          </p:cNvSpPr>
          <p:nvPr>
            <p:ph type="sldNum" sz="quarter" idx="7"/>
          </p:nvPr>
        </p:nvSpPr>
        <p:spPr>
          <a:xfrm>
            <a:off x="12559827" y="264787"/>
            <a:ext cx="3812345" cy="228396"/>
          </a:xfrm>
          <a:prstGeom prst="rect">
            <a:avLst/>
          </a:prstGeom>
        </p:spPr>
        <p:txBody>
          <a:bodyPr wrap="square" lIns="0" tIns="0" rIns="0" bIns="0">
            <a:spAutoFit/>
          </a:bodyPr>
          <a:lstStyle>
            <a:defPPr>
              <a:defRPr lang="en-US"/>
            </a:defPPr>
            <a:lvl1pPr marL="0" algn="r" defTabSz="753923" rtl="0" eaLnBrk="1" latinLnBrk="0" hangingPunct="1">
              <a:defRPr sz="1484" kern="1200">
                <a:solidFill>
                  <a:schemeClr val="tx1">
                    <a:tint val="75000"/>
                  </a:schemeClr>
                </a:solidFill>
                <a:latin typeface="+mn-lt"/>
                <a:ea typeface="+mn-ea"/>
                <a:cs typeface="+mn-cs"/>
              </a:defRPr>
            </a:lvl1pPr>
            <a:lvl2pPr marL="376961" algn="l" defTabSz="753923" rtl="0" eaLnBrk="1" latinLnBrk="0" hangingPunct="1">
              <a:defRPr sz="1484" kern="1200">
                <a:solidFill>
                  <a:schemeClr val="tx1"/>
                </a:solidFill>
                <a:latin typeface="+mn-lt"/>
                <a:ea typeface="+mn-ea"/>
                <a:cs typeface="+mn-cs"/>
              </a:defRPr>
            </a:lvl2pPr>
            <a:lvl3pPr marL="753923" algn="l" defTabSz="753923" rtl="0" eaLnBrk="1" latinLnBrk="0" hangingPunct="1">
              <a:defRPr sz="1484" kern="1200">
                <a:solidFill>
                  <a:schemeClr val="tx1"/>
                </a:solidFill>
                <a:latin typeface="+mn-lt"/>
                <a:ea typeface="+mn-ea"/>
                <a:cs typeface="+mn-cs"/>
              </a:defRPr>
            </a:lvl3pPr>
            <a:lvl4pPr marL="1130884" algn="l" defTabSz="753923" rtl="0" eaLnBrk="1" latinLnBrk="0" hangingPunct="1">
              <a:defRPr sz="1484" kern="1200">
                <a:solidFill>
                  <a:schemeClr val="tx1"/>
                </a:solidFill>
                <a:latin typeface="+mn-lt"/>
                <a:ea typeface="+mn-ea"/>
                <a:cs typeface="+mn-cs"/>
              </a:defRPr>
            </a:lvl4pPr>
            <a:lvl5pPr marL="1507846" algn="l" defTabSz="753923" rtl="0" eaLnBrk="1" latinLnBrk="0" hangingPunct="1">
              <a:defRPr sz="1484" kern="1200">
                <a:solidFill>
                  <a:schemeClr val="tx1"/>
                </a:solidFill>
                <a:latin typeface="+mn-lt"/>
                <a:ea typeface="+mn-ea"/>
                <a:cs typeface="+mn-cs"/>
              </a:defRPr>
            </a:lvl5pPr>
            <a:lvl6pPr marL="1884807" algn="l" defTabSz="753923" rtl="0" eaLnBrk="1" latinLnBrk="0" hangingPunct="1">
              <a:defRPr sz="1484" kern="1200">
                <a:solidFill>
                  <a:schemeClr val="tx1"/>
                </a:solidFill>
                <a:latin typeface="+mn-lt"/>
                <a:ea typeface="+mn-ea"/>
                <a:cs typeface="+mn-cs"/>
              </a:defRPr>
            </a:lvl6pPr>
            <a:lvl7pPr marL="2261768" algn="l" defTabSz="753923" rtl="0" eaLnBrk="1" latinLnBrk="0" hangingPunct="1">
              <a:defRPr sz="1484" kern="1200">
                <a:solidFill>
                  <a:schemeClr val="tx1"/>
                </a:solidFill>
                <a:latin typeface="+mn-lt"/>
                <a:ea typeface="+mn-ea"/>
                <a:cs typeface="+mn-cs"/>
              </a:defRPr>
            </a:lvl7pPr>
            <a:lvl8pPr marL="2638730" algn="l" defTabSz="753923" rtl="0" eaLnBrk="1" latinLnBrk="0" hangingPunct="1">
              <a:defRPr sz="1484" kern="1200">
                <a:solidFill>
                  <a:schemeClr val="tx1"/>
                </a:solidFill>
                <a:latin typeface="+mn-lt"/>
                <a:ea typeface="+mn-ea"/>
                <a:cs typeface="+mn-cs"/>
              </a:defRPr>
            </a:lvl8pPr>
            <a:lvl9pPr marL="3015691" algn="l" defTabSz="753923" rtl="0" eaLnBrk="1" latinLnBrk="0" hangingPunct="1">
              <a:defRPr sz="1484" kern="1200">
                <a:solidFill>
                  <a:schemeClr val="tx1"/>
                </a:solidFill>
                <a:latin typeface="+mn-lt"/>
                <a:ea typeface="+mn-ea"/>
                <a:cs typeface="+mn-cs"/>
              </a:defRPr>
            </a:lvl9pPr>
          </a:lstStyle>
          <a:p>
            <a:fld id="{B6F15528-21DE-4FAA-801E-634DDDAF4B2B}" type="slidenum">
              <a:rPr lang="en-US" smtClean="0"/>
              <a:pPr/>
              <a:t>8</a:t>
            </a:fld>
            <a:endParaRPr lang="en-US" b="1" dirty="0">
              <a:solidFill>
                <a:schemeClr val="tx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7239C281-8847-4B3A-8901-5E791F11D73C}"/>
              </a:ext>
            </a:extLst>
          </p:cNvPr>
          <p:cNvSpPr/>
          <p:nvPr/>
        </p:nvSpPr>
        <p:spPr>
          <a:xfrm>
            <a:off x="-6350" y="8218723"/>
            <a:ext cx="20104100" cy="3090231"/>
          </a:xfrm>
          <a:prstGeom prst="rect">
            <a:avLst/>
          </a:prstGeom>
          <a:solidFill>
            <a:schemeClr val="tx2">
              <a:lumMod val="75000"/>
            </a:schemeClr>
          </a:solidFill>
          <a:ln w="254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84" dirty="0"/>
          </a:p>
        </p:txBody>
      </p:sp>
      <p:sp>
        <p:nvSpPr>
          <p:cNvPr id="13" name="Rectangle 12">
            <a:extLst>
              <a:ext uri="{FF2B5EF4-FFF2-40B4-BE49-F238E27FC236}">
                <a16:creationId xmlns:a16="http://schemas.microsoft.com/office/drawing/2014/main" id="{B78263A3-7FE5-2B17-9C27-49D386E6038A}"/>
              </a:ext>
            </a:extLst>
          </p:cNvPr>
          <p:cNvSpPr/>
          <p:nvPr/>
        </p:nvSpPr>
        <p:spPr>
          <a:xfrm>
            <a:off x="-6350" y="11157"/>
            <a:ext cx="20104100" cy="3639975"/>
          </a:xfrm>
          <a:prstGeom prst="rect">
            <a:avLst/>
          </a:prstGeom>
          <a:solidFill>
            <a:schemeClr val="tx1">
              <a:lumMod val="95000"/>
              <a:lumOff val="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484" dirty="0"/>
          </a:p>
        </p:txBody>
      </p:sp>
      <p:pic>
        <p:nvPicPr>
          <p:cNvPr id="15" name="Picture 14" descr="A black and white logo&#10;&#10;AI-generated content may be incorrect.">
            <a:extLst>
              <a:ext uri="{FF2B5EF4-FFF2-40B4-BE49-F238E27FC236}">
                <a16:creationId xmlns:a16="http://schemas.microsoft.com/office/drawing/2014/main" id="{7FC0EC4C-E4A3-AB58-D757-74CE4BE087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17700" y="864737"/>
            <a:ext cx="11069880" cy="2171399"/>
          </a:xfrm>
          <a:prstGeom prst="rect">
            <a:avLst/>
          </a:prstGeom>
        </p:spPr>
      </p:pic>
      <p:sp>
        <p:nvSpPr>
          <p:cNvPr id="16" name="Rectangle 15">
            <a:extLst>
              <a:ext uri="{FF2B5EF4-FFF2-40B4-BE49-F238E27FC236}">
                <a16:creationId xmlns:a16="http://schemas.microsoft.com/office/drawing/2014/main" id="{2532D741-7866-911A-D7A8-75DA8589D6E0}"/>
              </a:ext>
            </a:extLst>
          </p:cNvPr>
          <p:cNvSpPr/>
          <p:nvPr/>
        </p:nvSpPr>
        <p:spPr>
          <a:xfrm flipH="1">
            <a:off x="7372789" y="1619343"/>
            <a:ext cx="198925" cy="75390"/>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84" dirty="0"/>
          </a:p>
        </p:txBody>
      </p:sp>
      <p:sp>
        <p:nvSpPr>
          <p:cNvPr id="10" name="Slide Number Placeholder 4">
            <a:extLst>
              <a:ext uri="{FF2B5EF4-FFF2-40B4-BE49-F238E27FC236}">
                <a16:creationId xmlns:a16="http://schemas.microsoft.com/office/drawing/2014/main" id="{6E3EDF3D-2A73-6259-FF7E-0A9B451B2D69}"/>
              </a:ext>
            </a:extLst>
          </p:cNvPr>
          <p:cNvSpPr txBox="1">
            <a:spLocks/>
          </p:cNvSpPr>
          <p:nvPr/>
        </p:nvSpPr>
        <p:spPr>
          <a:xfrm>
            <a:off x="14474953" y="10517696"/>
            <a:ext cx="4623943" cy="276999"/>
          </a:xfrm>
          <a:prstGeom prst="rect">
            <a:avLst/>
          </a:prstGeom>
        </p:spPr>
        <p:txBody>
          <a:bodyPr wrap="square" lIns="0" tIns="0" rIns="0" bIns="0">
            <a:spAutoFit/>
          </a:bodyPr>
          <a:lstStyle>
            <a:defPPr>
              <a:defRPr lang="en-US"/>
            </a:defPPr>
            <a:lvl1pPr marL="0" algn="r" defTabSz="914400" rtl="0" eaLnBrk="1" latinLnBrk="0" hangingPunct="1">
              <a:defRPr sz="18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solidFill>
                  <a:schemeClr val="bg1"/>
                </a:solidFill>
              </a:rPr>
              <a:pPr/>
              <a:t>8</a:t>
            </a:fld>
            <a:endParaRPr lang="en-US" dirty="0">
              <a:solidFill>
                <a:schemeClr val="bg1"/>
              </a:solidFill>
            </a:endParaRPr>
          </a:p>
        </p:txBody>
      </p:sp>
    </p:spTree>
    <p:extLst>
      <p:ext uri="{BB962C8B-B14F-4D97-AF65-F5344CB8AC3E}">
        <p14:creationId xmlns:p14="http://schemas.microsoft.com/office/powerpoint/2010/main" val="23764575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138</TotalTime>
  <Words>862</Words>
  <Application>Microsoft Macintosh PowerPoint</Application>
  <PresentationFormat>Custom</PresentationFormat>
  <Paragraphs>88</Paragraphs>
  <Slides>8</Slides>
  <Notes>0</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0</vt:i4>
      </vt:variant>
      <vt:variant>
        <vt:lpstr>Slide Titles</vt:lpstr>
      </vt:variant>
      <vt:variant>
        <vt:i4>8</vt:i4>
      </vt:variant>
    </vt:vector>
  </HeadingPairs>
  <TitlesOfParts>
    <vt:vector size="18" baseType="lpstr">
      <vt:lpstr>Arial</vt:lpstr>
      <vt:lpstr>Calibri</vt:lpstr>
      <vt:lpstr>Century Gothic</vt:lpstr>
      <vt:lpstr>Montserrat</vt:lpstr>
      <vt:lpstr>Montserrat </vt:lpstr>
      <vt:lpstr>Montserrat Bold</vt:lpstr>
      <vt:lpstr>Montserrat Medium</vt:lpstr>
      <vt:lpstr>Verdana</vt:lpstr>
      <vt:lpstr>Wingdings</vt:lpstr>
      <vt:lpstr>Office Theme</vt:lpstr>
      <vt:lpstr>PowerPoint Presentation</vt:lpstr>
      <vt:lpstr>Agenda</vt:lpstr>
      <vt:lpstr>Day 1 General Information</vt:lpstr>
      <vt:lpstr>Day 1 Sales Approach</vt:lpstr>
      <vt:lpstr>Day 1 Operations</vt:lpstr>
      <vt:lpstr>Day 1 Oversight</vt:lpstr>
      <vt:lpstr>Day 1 Activities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04 copy</dc:title>
  <cp:lastModifiedBy>JOE ABERGER</cp:lastModifiedBy>
  <cp:revision>18</cp:revision>
  <dcterms:created xsi:type="dcterms:W3CDTF">2023-04-28T18:24:47Z</dcterms:created>
  <dcterms:modified xsi:type="dcterms:W3CDTF">2026-06-17T19:39:43Z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2023-04-28T00:00:00Z</vt:filetime>
  </property>
  <property fmtid="{D5CDD505-2E9C-101B-9397-08002B2CF9AE}" pid="3" name="Creator">
    <vt:lpwstr>Adobe Illustrator 24.0 (Windows)</vt:lpwstr>
  </property>
  <property fmtid="{D5CDD505-2E9C-101B-9397-08002B2CF9AE}" pid="4" name="LastSaved">
    <vt:filetime>2023-04-28T00:00:00Z</vt:filetime>
  </property>
</Properties>
</file>